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68" r:id="rId3"/>
    <p:sldId id="289" r:id="rId4"/>
    <p:sldId id="278" r:id="rId5"/>
    <p:sldId id="270" r:id="rId6"/>
    <p:sldId id="271" r:id="rId7"/>
    <p:sldId id="272" r:id="rId8"/>
    <p:sldId id="279" r:id="rId9"/>
    <p:sldId id="280" r:id="rId10"/>
    <p:sldId id="290" r:id="rId11"/>
    <p:sldId id="281" r:id="rId12"/>
    <p:sldId id="282" r:id="rId13"/>
    <p:sldId id="283" r:id="rId14"/>
    <p:sldId id="284" r:id="rId15"/>
    <p:sldId id="267" r:id="rId16"/>
    <p:sldId id="277" r:id="rId17"/>
    <p:sldId id="266" r:id="rId18"/>
  </p:sldIdLst>
  <p:sldSz cx="18288000" cy="10287000"/>
  <p:notesSz cx="6858000" cy="9144000"/>
  <p:embeddedFontLst>
    <p:embeddedFont>
      <p:font typeface="Futura" panose="020B0604020202020204" charset="0"/>
      <p:regular r:id="rId20"/>
    </p:embeddedFont>
    <p:embeddedFont>
      <p:font typeface="Futura Bold" panose="020B0604020202020204" charset="0"/>
      <p:regular r:id="rId21"/>
      <p:italic r:id="rId22"/>
      <p:boldItalic r:id="rId23"/>
    </p:embeddedFont>
    <p:embeddedFont>
      <p:font typeface="Futura Ultra-Bold"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D7E0F8-E75B-4E22-9DF3-03F4CF2AD02A}" v="6" dt="2025-12-05T08:11:56.31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5" autoAdjust="0"/>
    <p:restoredTop sz="91242" autoAdjust="0"/>
  </p:normalViewPr>
  <p:slideViewPr>
    <p:cSldViewPr snapToGrid="0">
      <p:cViewPr varScale="1">
        <p:scale>
          <a:sx n="52" d="100"/>
          <a:sy n="52" d="100"/>
        </p:scale>
        <p:origin x="72" y="27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A2DE57-3EEF-4EF6-80E6-D14F85618F11}" type="datetimeFigureOut">
              <a:rPr lang="fr-FR" smtClean="0"/>
              <a:t>17/06/2026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22067D-4E0D-4A1C-B1AB-652F5195B3DB}" type="slidenum">
              <a:rPr lang="fr-FR" smtClean="0"/>
              <a:t>‹N°›</a:t>
            </a:fld>
            <a:endParaRPr lang="fr-FR"/>
          </a:p>
        </p:txBody>
      </p:sp>
    </p:spTree>
    <p:extLst>
      <p:ext uri="{BB962C8B-B14F-4D97-AF65-F5344CB8AC3E}">
        <p14:creationId xmlns:p14="http://schemas.microsoft.com/office/powerpoint/2010/main" val="2666052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022067D-4E0D-4A1C-B1AB-652F5195B3DB}" type="slidenum">
              <a:rPr lang="fr-FR" smtClean="0"/>
              <a:t>7</a:t>
            </a:fld>
            <a:endParaRPr lang="fr-FR"/>
          </a:p>
        </p:txBody>
      </p:sp>
    </p:spTree>
    <p:extLst>
      <p:ext uri="{BB962C8B-B14F-4D97-AF65-F5344CB8AC3E}">
        <p14:creationId xmlns:p14="http://schemas.microsoft.com/office/powerpoint/2010/main" val="1455486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113560" y="1188075"/>
            <a:ext cx="7174440" cy="9098925"/>
            <a:chOff x="0" y="0"/>
            <a:chExt cx="9565920" cy="12131900"/>
          </a:xfrm>
        </p:grpSpPr>
        <p:sp>
          <p:nvSpPr>
            <p:cNvPr id="3" name="Freeform 3"/>
            <p:cNvSpPr/>
            <p:nvPr/>
          </p:nvSpPr>
          <p:spPr>
            <a:xfrm>
              <a:off x="0" y="0"/>
              <a:ext cx="9565894" cy="12131929"/>
            </a:xfrm>
            <a:custGeom>
              <a:avLst/>
              <a:gdLst/>
              <a:ahLst/>
              <a:cxnLst/>
              <a:rect l="l" t="t" r="r" b="b"/>
              <a:pathLst>
                <a:path w="9565894" h="12131929">
                  <a:moveTo>
                    <a:pt x="0" y="12131929"/>
                  </a:moveTo>
                  <a:lnTo>
                    <a:pt x="9565894" y="12131929"/>
                  </a:lnTo>
                  <a:lnTo>
                    <a:pt x="9565894" y="10708767"/>
                  </a:lnTo>
                  <a:lnTo>
                    <a:pt x="9565894" y="9285605"/>
                  </a:lnTo>
                  <a:lnTo>
                    <a:pt x="9565894" y="7629144"/>
                  </a:lnTo>
                  <a:lnTo>
                    <a:pt x="9565894" y="6206109"/>
                  </a:lnTo>
                  <a:lnTo>
                    <a:pt x="9565894" y="4782947"/>
                  </a:lnTo>
                  <a:lnTo>
                    <a:pt x="4782947" y="0"/>
                  </a:lnTo>
                  <a:lnTo>
                    <a:pt x="0" y="4782947"/>
                  </a:lnTo>
                  <a:lnTo>
                    <a:pt x="0" y="6206109"/>
                  </a:lnTo>
                  <a:lnTo>
                    <a:pt x="0" y="7629144"/>
                  </a:lnTo>
                  <a:lnTo>
                    <a:pt x="0" y="9285605"/>
                  </a:lnTo>
                  <a:lnTo>
                    <a:pt x="0" y="10708767"/>
                  </a:lnTo>
                  <a:close/>
                </a:path>
              </a:pathLst>
            </a:custGeom>
            <a:solidFill>
              <a:srgbClr val="DDDDDD"/>
            </a:solidFill>
          </p:spPr>
          <p:txBody>
            <a:bodyPr/>
            <a:lstStyle/>
            <a:p>
              <a:endParaRPr lang="fr-FR"/>
            </a:p>
          </p:txBody>
        </p:sp>
      </p:grpSp>
      <p:sp>
        <p:nvSpPr>
          <p:cNvPr id="4" name="TextBox 4"/>
          <p:cNvSpPr txBox="1"/>
          <p:nvPr/>
        </p:nvSpPr>
        <p:spPr>
          <a:xfrm>
            <a:off x="356413" y="3784083"/>
            <a:ext cx="7918131" cy="4154984"/>
          </a:xfrm>
          <a:prstGeom prst="rect">
            <a:avLst/>
          </a:prstGeom>
        </p:spPr>
        <p:txBody>
          <a:bodyPr lIns="0" tIns="0" rIns="0" bIns="0" rtlCol="0" anchor="t">
            <a:spAutoFit/>
          </a:bodyPr>
          <a:lstStyle/>
          <a:p>
            <a:pPr algn="ctr">
              <a:lnSpc>
                <a:spcPts val="10800"/>
              </a:lnSpc>
            </a:pPr>
            <a:r>
              <a:rPr lang="en-US" sz="9000" b="1" dirty="0" err="1">
                <a:solidFill>
                  <a:srgbClr val="E72929"/>
                </a:solidFill>
                <a:latin typeface="Futura Bold"/>
                <a:ea typeface="Futura Bold"/>
                <a:cs typeface="Futura Bold"/>
                <a:sym typeface="Futura Bold"/>
              </a:rPr>
              <a:t>Présentation</a:t>
            </a:r>
            <a:r>
              <a:rPr lang="en-US" sz="9000" b="1" dirty="0">
                <a:solidFill>
                  <a:srgbClr val="E72929"/>
                </a:solidFill>
                <a:latin typeface="Futura Bold"/>
                <a:ea typeface="Futura Bold"/>
                <a:cs typeface="Futura Bold"/>
                <a:sym typeface="Futura Bold"/>
              </a:rPr>
              <a:t> de la </a:t>
            </a:r>
            <a:r>
              <a:rPr lang="en-US" sz="9000" b="1" dirty="0" err="1">
                <a:solidFill>
                  <a:srgbClr val="E72929"/>
                </a:solidFill>
                <a:latin typeface="Futura Bold"/>
                <a:ea typeface="Futura Bold"/>
                <a:cs typeface="Futura Bold"/>
                <a:sym typeface="Futura Bold"/>
              </a:rPr>
              <a:t>Fondation</a:t>
            </a:r>
            <a:r>
              <a:rPr lang="en-US" sz="9000" b="1" dirty="0">
                <a:solidFill>
                  <a:srgbClr val="E72929"/>
                </a:solidFill>
                <a:latin typeface="Futura Bold"/>
                <a:ea typeface="Futura Bold"/>
                <a:cs typeface="Futura Bold"/>
                <a:sym typeface="Futura Bold"/>
              </a:rPr>
              <a:t> SAR</a:t>
            </a:r>
          </a:p>
        </p:txBody>
      </p:sp>
      <p:grpSp>
        <p:nvGrpSpPr>
          <p:cNvPr id="5" name="Group 5"/>
          <p:cNvGrpSpPr/>
          <p:nvPr/>
        </p:nvGrpSpPr>
        <p:grpSpPr>
          <a:xfrm>
            <a:off x="7526340" y="0"/>
            <a:ext cx="7174440" cy="6964251"/>
            <a:chOff x="0" y="0"/>
            <a:chExt cx="9565920" cy="9285668"/>
          </a:xfrm>
        </p:grpSpPr>
        <p:sp>
          <p:nvSpPr>
            <p:cNvPr id="6" name="Freeform 6"/>
            <p:cNvSpPr/>
            <p:nvPr/>
          </p:nvSpPr>
          <p:spPr>
            <a:xfrm>
              <a:off x="0" y="0"/>
              <a:ext cx="9565894" cy="9285605"/>
            </a:xfrm>
            <a:custGeom>
              <a:avLst/>
              <a:gdLst/>
              <a:ahLst/>
              <a:cxnLst/>
              <a:rect l="l" t="t" r="r" b="b"/>
              <a:pathLst>
                <a:path w="9565894" h="9285605">
                  <a:moveTo>
                    <a:pt x="4782947" y="9285605"/>
                  </a:moveTo>
                  <a:lnTo>
                    <a:pt x="9565894" y="4502658"/>
                  </a:lnTo>
                  <a:lnTo>
                    <a:pt x="9565894" y="0"/>
                  </a:lnTo>
                  <a:lnTo>
                    <a:pt x="0" y="0"/>
                  </a:lnTo>
                  <a:lnTo>
                    <a:pt x="0" y="4502658"/>
                  </a:lnTo>
                  <a:close/>
                </a:path>
              </a:pathLst>
            </a:custGeom>
            <a:solidFill>
              <a:srgbClr val="E72929"/>
            </a:solidFill>
          </p:spPr>
          <p:txBody>
            <a:bodyPr/>
            <a:lstStyle/>
            <a:p>
              <a:endParaRPr lang="fr-FR"/>
            </a:p>
          </p:txBody>
        </p:sp>
      </p:grpSp>
      <p:grpSp>
        <p:nvGrpSpPr>
          <p:cNvPr id="7" name="Group 7"/>
          <p:cNvGrpSpPr/>
          <p:nvPr/>
        </p:nvGrpSpPr>
        <p:grpSpPr>
          <a:xfrm>
            <a:off x="11237181" y="2209800"/>
            <a:ext cx="6927198" cy="6927198"/>
            <a:chOff x="0" y="0"/>
            <a:chExt cx="9236264" cy="9236264"/>
          </a:xfrm>
        </p:grpSpPr>
        <p:sp>
          <p:nvSpPr>
            <p:cNvPr id="8" name="Freeform 8"/>
            <p:cNvSpPr/>
            <p:nvPr/>
          </p:nvSpPr>
          <p:spPr>
            <a:xfrm>
              <a:off x="0" y="0"/>
              <a:ext cx="9236202" cy="9236202"/>
            </a:xfrm>
            <a:custGeom>
              <a:avLst/>
              <a:gdLst/>
              <a:ahLst/>
              <a:cxnLst/>
              <a:rect l="l" t="t" r="r" b="b"/>
              <a:pathLst>
                <a:path w="9236202" h="9236202">
                  <a:moveTo>
                    <a:pt x="0" y="4618101"/>
                  </a:moveTo>
                  <a:lnTo>
                    <a:pt x="4618101" y="0"/>
                  </a:lnTo>
                  <a:lnTo>
                    <a:pt x="9236202" y="4618101"/>
                  </a:lnTo>
                  <a:lnTo>
                    <a:pt x="4618101" y="9236202"/>
                  </a:lnTo>
                  <a:close/>
                </a:path>
              </a:pathLst>
            </a:custGeom>
            <a:solidFill>
              <a:srgbClr val="DDDDDD"/>
            </a:solidFill>
          </p:spPr>
          <p:txBody>
            <a:bodyPr/>
            <a:lstStyle/>
            <a:p>
              <a:endParaRPr lang="fr-FR"/>
            </a:p>
          </p:txBody>
        </p:sp>
      </p:grpSp>
      <p:grpSp>
        <p:nvGrpSpPr>
          <p:cNvPr id="9" name="Group 9"/>
          <p:cNvGrpSpPr/>
          <p:nvPr/>
        </p:nvGrpSpPr>
        <p:grpSpPr>
          <a:xfrm>
            <a:off x="11953461" y="2926080"/>
            <a:ext cx="5494638" cy="5494638"/>
            <a:chOff x="0" y="0"/>
            <a:chExt cx="7326184" cy="7326184"/>
          </a:xfrm>
        </p:grpSpPr>
        <p:sp>
          <p:nvSpPr>
            <p:cNvPr id="10" name="Freeform 10"/>
            <p:cNvSpPr/>
            <p:nvPr/>
          </p:nvSpPr>
          <p:spPr>
            <a:xfrm>
              <a:off x="0" y="0"/>
              <a:ext cx="7326122" cy="7326122"/>
            </a:xfrm>
            <a:custGeom>
              <a:avLst/>
              <a:gdLst/>
              <a:ahLst/>
              <a:cxnLst/>
              <a:rect l="l" t="t" r="r" b="b"/>
              <a:pathLst>
                <a:path w="7326122" h="7326122">
                  <a:moveTo>
                    <a:pt x="0" y="3663061"/>
                  </a:moveTo>
                  <a:lnTo>
                    <a:pt x="3663061" y="0"/>
                  </a:lnTo>
                  <a:lnTo>
                    <a:pt x="7326122" y="3663061"/>
                  </a:lnTo>
                  <a:lnTo>
                    <a:pt x="3663061" y="7326122"/>
                  </a:lnTo>
                  <a:close/>
                </a:path>
              </a:pathLst>
            </a:custGeom>
            <a:blipFill>
              <a:blip r:embed="rId2"/>
              <a:stretch>
                <a:fillRect l="-39285" r="-39285"/>
              </a:stretch>
            </a:blipFill>
          </p:spPr>
          <p:txBody>
            <a:bodyPr/>
            <a:lstStyle/>
            <a:p>
              <a:endParaRPr lang="fr-FR"/>
            </a:p>
          </p:txBody>
        </p:sp>
      </p:grpSp>
      <p:grpSp>
        <p:nvGrpSpPr>
          <p:cNvPr id="11" name="Group 11"/>
          <p:cNvGrpSpPr/>
          <p:nvPr/>
        </p:nvGrpSpPr>
        <p:grpSpPr>
          <a:xfrm>
            <a:off x="13674399" y="5673399"/>
            <a:ext cx="4613601" cy="4613601"/>
            <a:chOff x="0" y="0"/>
            <a:chExt cx="6151468" cy="6151468"/>
          </a:xfrm>
        </p:grpSpPr>
        <p:sp>
          <p:nvSpPr>
            <p:cNvPr id="12" name="Freeform 12"/>
            <p:cNvSpPr/>
            <p:nvPr/>
          </p:nvSpPr>
          <p:spPr>
            <a:xfrm>
              <a:off x="0" y="0"/>
              <a:ext cx="6151499" cy="6151499"/>
            </a:xfrm>
            <a:custGeom>
              <a:avLst/>
              <a:gdLst/>
              <a:ahLst/>
              <a:cxnLst/>
              <a:rect l="l" t="t" r="r" b="b"/>
              <a:pathLst>
                <a:path w="6151499" h="6151499">
                  <a:moveTo>
                    <a:pt x="6151499" y="6151499"/>
                  </a:moveTo>
                  <a:lnTo>
                    <a:pt x="6151499" y="0"/>
                  </a:lnTo>
                  <a:lnTo>
                    <a:pt x="0" y="6151499"/>
                  </a:lnTo>
                  <a:close/>
                </a:path>
              </a:pathLst>
            </a:custGeom>
            <a:solidFill>
              <a:srgbClr val="E72929"/>
            </a:solidFill>
          </p:spPr>
          <p:txBody>
            <a:bodyPr/>
            <a:lstStyle/>
            <a:p>
              <a:endParaRPr lang="fr-FR"/>
            </a:p>
          </p:txBody>
        </p:sp>
      </p:grpSp>
      <p:sp>
        <p:nvSpPr>
          <p:cNvPr id="13" name="Freeform 13"/>
          <p:cNvSpPr/>
          <p:nvPr/>
        </p:nvSpPr>
        <p:spPr>
          <a:xfrm>
            <a:off x="1028700" y="449887"/>
            <a:ext cx="3098168" cy="1858901"/>
          </a:xfrm>
          <a:custGeom>
            <a:avLst/>
            <a:gdLst/>
            <a:ahLst/>
            <a:cxnLst/>
            <a:rect l="l" t="t" r="r" b="b"/>
            <a:pathLst>
              <a:path w="3098168" h="1858901">
                <a:moveTo>
                  <a:pt x="0" y="0"/>
                </a:moveTo>
                <a:lnTo>
                  <a:pt x="3098168" y="0"/>
                </a:lnTo>
                <a:lnTo>
                  <a:pt x="3098168" y="1858901"/>
                </a:lnTo>
                <a:lnTo>
                  <a:pt x="0" y="1858901"/>
                </a:lnTo>
                <a:lnTo>
                  <a:pt x="0" y="0"/>
                </a:lnTo>
                <a:close/>
              </a:path>
            </a:pathLst>
          </a:custGeom>
          <a:blipFill>
            <a:blip r:embed="rId3"/>
            <a:stretch>
              <a:fillRect/>
            </a:stretch>
          </a:blipFill>
        </p:spPr>
        <p:txBody>
          <a:bodyPr/>
          <a:lstStyle/>
          <a:p>
            <a:endParaRPr lang="fr-FR"/>
          </a:p>
        </p:txBody>
      </p:sp>
      <p:sp>
        <p:nvSpPr>
          <p:cNvPr id="14" name="TextBox 14"/>
          <p:cNvSpPr txBox="1"/>
          <p:nvPr/>
        </p:nvSpPr>
        <p:spPr>
          <a:xfrm>
            <a:off x="1283673" y="2213610"/>
            <a:ext cx="5293453" cy="543739"/>
          </a:xfrm>
          <a:prstGeom prst="rect">
            <a:avLst/>
          </a:prstGeom>
        </p:spPr>
        <p:txBody>
          <a:bodyPr lIns="0" tIns="0" rIns="0" bIns="0" rtlCol="0" anchor="t">
            <a:spAutoFit/>
          </a:bodyPr>
          <a:lstStyle/>
          <a:p>
            <a:pPr algn="l">
              <a:lnSpc>
                <a:spcPts val="5039"/>
              </a:lnSpc>
            </a:pPr>
            <a:r>
              <a:rPr lang="en-US" sz="2799" spc="-55" dirty="0">
                <a:solidFill>
                  <a:srgbClr val="000000"/>
                </a:solidFill>
                <a:latin typeface="Futura"/>
                <a:ea typeface="Futura"/>
                <a:cs typeface="Futura"/>
                <a:sym typeface="Futura"/>
              </a:rPr>
              <a:t>Société </a:t>
            </a:r>
            <a:r>
              <a:rPr lang="en-US" sz="2799" spc="-55" dirty="0" err="1">
                <a:solidFill>
                  <a:srgbClr val="000000"/>
                </a:solidFill>
                <a:latin typeface="Futura"/>
                <a:ea typeface="Futura"/>
                <a:cs typeface="Futura"/>
                <a:sym typeface="Futura"/>
              </a:rPr>
              <a:t>Africaine</a:t>
            </a:r>
            <a:r>
              <a:rPr lang="en-US" sz="2799" spc="-55" dirty="0">
                <a:solidFill>
                  <a:srgbClr val="000000"/>
                </a:solidFill>
                <a:latin typeface="Futura"/>
                <a:ea typeface="Futura"/>
                <a:cs typeface="Futura"/>
                <a:sym typeface="Futura"/>
              </a:rPr>
              <a:t> de </a:t>
            </a:r>
            <a:r>
              <a:rPr lang="en-US" sz="2799" spc="-55" dirty="0" err="1">
                <a:solidFill>
                  <a:srgbClr val="000000"/>
                </a:solidFill>
                <a:latin typeface="Futura"/>
                <a:ea typeface="Futura"/>
                <a:cs typeface="Futura"/>
                <a:sym typeface="Futura"/>
              </a:rPr>
              <a:t>Raffinage</a:t>
            </a:r>
            <a:r>
              <a:rPr lang="en-US" sz="2799" spc="-55" dirty="0">
                <a:solidFill>
                  <a:srgbClr val="000000"/>
                </a:solidFill>
                <a:latin typeface="Futura"/>
                <a:ea typeface="Futura"/>
                <a:cs typeface="Futura"/>
                <a:sym typeface="Futura"/>
              </a:rPr>
              <a:t> </a:t>
            </a:r>
          </a:p>
        </p:txBody>
      </p:sp>
      <p:sp>
        <p:nvSpPr>
          <p:cNvPr id="15" name="TextBox 15"/>
          <p:cNvSpPr txBox="1"/>
          <p:nvPr/>
        </p:nvSpPr>
        <p:spPr>
          <a:xfrm>
            <a:off x="356413" y="8877300"/>
            <a:ext cx="5358587" cy="1231106"/>
          </a:xfrm>
          <a:prstGeom prst="rect">
            <a:avLst/>
          </a:prstGeom>
        </p:spPr>
        <p:txBody>
          <a:bodyPr wrap="square" lIns="0" tIns="0" rIns="0" bIns="0" rtlCol="0" anchor="t">
            <a:spAutoFit/>
          </a:bodyPr>
          <a:lstStyle/>
          <a:p>
            <a:pPr algn="l">
              <a:lnSpc>
                <a:spcPts val="3191"/>
              </a:lnSpc>
            </a:pPr>
            <a:r>
              <a:rPr lang="en-US" sz="2799" spc="-16" dirty="0" err="1">
                <a:solidFill>
                  <a:srgbClr val="000000"/>
                </a:solidFill>
                <a:latin typeface="Futura"/>
                <a:ea typeface="Futura"/>
                <a:cs typeface="Futura"/>
                <a:sym typeface="Futura"/>
              </a:rPr>
              <a:t>Décembre</a:t>
            </a:r>
            <a:r>
              <a:rPr lang="en-US" sz="2799" spc="-16" dirty="0">
                <a:solidFill>
                  <a:srgbClr val="000000"/>
                </a:solidFill>
                <a:latin typeface="Futura"/>
                <a:ea typeface="Futura"/>
                <a:cs typeface="Futura"/>
                <a:sym typeface="Futura"/>
              </a:rPr>
              <a:t> 2025</a:t>
            </a:r>
          </a:p>
          <a:p>
            <a:pPr algn="l">
              <a:lnSpc>
                <a:spcPts val="3191"/>
              </a:lnSpc>
            </a:pPr>
            <a:endParaRPr lang="en-US" sz="2799" spc="-16" dirty="0">
              <a:solidFill>
                <a:srgbClr val="000000"/>
              </a:solidFill>
              <a:latin typeface="Futura"/>
              <a:ea typeface="Futura"/>
              <a:cs typeface="Futura"/>
              <a:sym typeface="Futura"/>
            </a:endParaRPr>
          </a:p>
          <a:p>
            <a:pPr algn="l">
              <a:lnSpc>
                <a:spcPts val="3191"/>
              </a:lnSpc>
            </a:pPr>
            <a:r>
              <a:rPr lang="en-US" sz="2799" spc="-16" dirty="0">
                <a:solidFill>
                  <a:srgbClr val="000000"/>
                </a:solidFill>
                <a:latin typeface="Futura"/>
                <a:ea typeface="Futura"/>
                <a:cs typeface="Futura"/>
                <a:sym typeface="Futura"/>
              </a:rPr>
              <a:t>Fatime Fambaye MBAYE MBACKE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C0DC5-4989-0F0B-E3DB-3850950712E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4BC4A04-52BA-BB03-3B67-C78C5EB79E43}"/>
              </a:ext>
            </a:extLst>
          </p:cNvPr>
          <p:cNvGrpSpPr/>
          <p:nvPr/>
        </p:nvGrpSpPr>
        <p:grpSpPr>
          <a:xfrm>
            <a:off x="6344120" y="4754462"/>
            <a:ext cx="2643543" cy="2643543"/>
            <a:chOff x="0" y="0"/>
            <a:chExt cx="3524724" cy="3524724"/>
          </a:xfrm>
        </p:grpSpPr>
        <p:sp>
          <p:nvSpPr>
            <p:cNvPr id="3" name="Freeform 3">
              <a:extLst>
                <a:ext uri="{FF2B5EF4-FFF2-40B4-BE49-F238E27FC236}">
                  <a16:creationId xmlns:a16="http://schemas.microsoft.com/office/drawing/2014/main" id="{1A9E4B33-41BF-6F01-46E4-A652110E0B7D}"/>
                </a:ext>
              </a:extLst>
            </p:cNvPr>
            <p:cNvSpPr/>
            <p:nvPr/>
          </p:nvSpPr>
          <p:spPr>
            <a:xfrm>
              <a:off x="0" y="0"/>
              <a:ext cx="3524758" cy="3524758"/>
            </a:xfrm>
            <a:custGeom>
              <a:avLst/>
              <a:gdLst/>
              <a:ahLst/>
              <a:cxnLst/>
              <a:rect l="l" t="t" r="r" b="b"/>
              <a:pathLst>
                <a:path w="3524758" h="3524758">
                  <a:moveTo>
                    <a:pt x="0" y="1762379"/>
                  </a:moveTo>
                  <a:lnTo>
                    <a:pt x="1762379" y="0"/>
                  </a:lnTo>
                  <a:lnTo>
                    <a:pt x="3524758" y="1762379"/>
                  </a:lnTo>
                  <a:lnTo>
                    <a:pt x="1762379" y="3524758"/>
                  </a:lnTo>
                  <a:close/>
                </a:path>
              </a:pathLst>
            </a:custGeom>
            <a:solidFill>
              <a:srgbClr val="E72929"/>
            </a:solidFill>
          </p:spPr>
          <p:txBody>
            <a:bodyPr/>
            <a:lstStyle/>
            <a:p>
              <a:endParaRPr lang="fr-FR"/>
            </a:p>
          </p:txBody>
        </p:sp>
      </p:grpSp>
      <p:grpSp>
        <p:nvGrpSpPr>
          <p:cNvPr id="4" name="Group 4">
            <a:extLst>
              <a:ext uri="{FF2B5EF4-FFF2-40B4-BE49-F238E27FC236}">
                <a16:creationId xmlns:a16="http://schemas.microsoft.com/office/drawing/2014/main" id="{88FB406E-E9F8-29DA-DB5C-6603951B40D2}"/>
              </a:ext>
            </a:extLst>
          </p:cNvPr>
          <p:cNvGrpSpPr/>
          <p:nvPr/>
        </p:nvGrpSpPr>
        <p:grpSpPr>
          <a:xfrm>
            <a:off x="7822228" y="3276352"/>
            <a:ext cx="2643543" cy="2643543"/>
            <a:chOff x="0" y="0"/>
            <a:chExt cx="3524724" cy="3524724"/>
          </a:xfrm>
        </p:grpSpPr>
        <p:sp>
          <p:nvSpPr>
            <p:cNvPr id="5" name="Freeform 5">
              <a:extLst>
                <a:ext uri="{FF2B5EF4-FFF2-40B4-BE49-F238E27FC236}">
                  <a16:creationId xmlns:a16="http://schemas.microsoft.com/office/drawing/2014/main" id="{7FD50CEE-07E8-4AD8-3B4E-F1AECBB32C1F}"/>
                </a:ext>
              </a:extLst>
            </p:cNvPr>
            <p:cNvSpPr/>
            <p:nvPr/>
          </p:nvSpPr>
          <p:spPr>
            <a:xfrm>
              <a:off x="0" y="0"/>
              <a:ext cx="3524758" cy="3524758"/>
            </a:xfrm>
            <a:custGeom>
              <a:avLst/>
              <a:gdLst/>
              <a:ahLst/>
              <a:cxnLst/>
              <a:rect l="l" t="t" r="r" b="b"/>
              <a:pathLst>
                <a:path w="3524758" h="3524758">
                  <a:moveTo>
                    <a:pt x="0" y="1762379"/>
                  </a:moveTo>
                  <a:lnTo>
                    <a:pt x="1762379" y="0"/>
                  </a:lnTo>
                  <a:lnTo>
                    <a:pt x="3524758" y="1762379"/>
                  </a:lnTo>
                  <a:lnTo>
                    <a:pt x="1762379" y="3524758"/>
                  </a:lnTo>
                  <a:close/>
                </a:path>
              </a:pathLst>
            </a:custGeom>
            <a:solidFill>
              <a:srgbClr val="E72929"/>
            </a:solidFill>
          </p:spPr>
          <p:txBody>
            <a:bodyPr/>
            <a:lstStyle/>
            <a:p>
              <a:endParaRPr lang="fr-FR"/>
            </a:p>
          </p:txBody>
        </p:sp>
      </p:grpSp>
      <p:grpSp>
        <p:nvGrpSpPr>
          <p:cNvPr id="6" name="Group 6">
            <a:extLst>
              <a:ext uri="{FF2B5EF4-FFF2-40B4-BE49-F238E27FC236}">
                <a16:creationId xmlns:a16="http://schemas.microsoft.com/office/drawing/2014/main" id="{1377899D-61B9-13DA-83B7-14D4668C8345}"/>
              </a:ext>
            </a:extLst>
          </p:cNvPr>
          <p:cNvGrpSpPr/>
          <p:nvPr/>
        </p:nvGrpSpPr>
        <p:grpSpPr>
          <a:xfrm>
            <a:off x="9300338" y="4754462"/>
            <a:ext cx="2643543" cy="2643543"/>
            <a:chOff x="0" y="0"/>
            <a:chExt cx="3524724" cy="3524724"/>
          </a:xfrm>
        </p:grpSpPr>
        <p:sp>
          <p:nvSpPr>
            <p:cNvPr id="7" name="Freeform 7">
              <a:extLst>
                <a:ext uri="{FF2B5EF4-FFF2-40B4-BE49-F238E27FC236}">
                  <a16:creationId xmlns:a16="http://schemas.microsoft.com/office/drawing/2014/main" id="{030A6158-F23E-3E30-9A68-02C6B7544AF8}"/>
                </a:ext>
              </a:extLst>
            </p:cNvPr>
            <p:cNvSpPr/>
            <p:nvPr/>
          </p:nvSpPr>
          <p:spPr>
            <a:xfrm>
              <a:off x="0" y="0"/>
              <a:ext cx="3524758" cy="3524758"/>
            </a:xfrm>
            <a:custGeom>
              <a:avLst/>
              <a:gdLst/>
              <a:ahLst/>
              <a:cxnLst/>
              <a:rect l="l" t="t" r="r" b="b"/>
              <a:pathLst>
                <a:path w="3524758" h="3524758">
                  <a:moveTo>
                    <a:pt x="0" y="1762379"/>
                  </a:moveTo>
                  <a:lnTo>
                    <a:pt x="1762379" y="0"/>
                  </a:lnTo>
                  <a:lnTo>
                    <a:pt x="3524758" y="1762379"/>
                  </a:lnTo>
                  <a:lnTo>
                    <a:pt x="1762379" y="3524758"/>
                  </a:lnTo>
                  <a:close/>
                </a:path>
              </a:pathLst>
            </a:custGeom>
            <a:solidFill>
              <a:srgbClr val="E72929"/>
            </a:solidFill>
          </p:spPr>
          <p:txBody>
            <a:bodyPr/>
            <a:lstStyle/>
            <a:p>
              <a:endParaRPr lang="fr-FR"/>
            </a:p>
          </p:txBody>
        </p:sp>
      </p:grpSp>
      <p:grpSp>
        <p:nvGrpSpPr>
          <p:cNvPr id="8" name="Group 8">
            <a:extLst>
              <a:ext uri="{FF2B5EF4-FFF2-40B4-BE49-F238E27FC236}">
                <a16:creationId xmlns:a16="http://schemas.microsoft.com/office/drawing/2014/main" id="{9A266ECF-987D-985B-AA8E-3E3B7D1EAF4F}"/>
              </a:ext>
            </a:extLst>
          </p:cNvPr>
          <p:cNvGrpSpPr/>
          <p:nvPr/>
        </p:nvGrpSpPr>
        <p:grpSpPr>
          <a:xfrm>
            <a:off x="7822228" y="6232570"/>
            <a:ext cx="2643543" cy="2643543"/>
            <a:chOff x="0" y="0"/>
            <a:chExt cx="3524724" cy="3524724"/>
          </a:xfrm>
        </p:grpSpPr>
        <p:sp>
          <p:nvSpPr>
            <p:cNvPr id="9" name="Freeform 9">
              <a:extLst>
                <a:ext uri="{FF2B5EF4-FFF2-40B4-BE49-F238E27FC236}">
                  <a16:creationId xmlns:a16="http://schemas.microsoft.com/office/drawing/2014/main" id="{0F233105-9B9A-1E6F-1D46-697BA7205D48}"/>
                </a:ext>
              </a:extLst>
            </p:cNvPr>
            <p:cNvSpPr/>
            <p:nvPr/>
          </p:nvSpPr>
          <p:spPr>
            <a:xfrm>
              <a:off x="0" y="0"/>
              <a:ext cx="3524758" cy="3524758"/>
            </a:xfrm>
            <a:custGeom>
              <a:avLst/>
              <a:gdLst/>
              <a:ahLst/>
              <a:cxnLst/>
              <a:rect l="l" t="t" r="r" b="b"/>
              <a:pathLst>
                <a:path w="3524758" h="3524758">
                  <a:moveTo>
                    <a:pt x="0" y="1762379"/>
                  </a:moveTo>
                  <a:lnTo>
                    <a:pt x="1762379" y="0"/>
                  </a:lnTo>
                  <a:lnTo>
                    <a:pt x="3524758" y="1762379"/>
                  </a:lnTo>
                  <a:lnTo>
                    <a:pt x="1762379" y="3524758"/>
                  </a:lnTo>
                  <a:close/>
                </a:path>
              </a:pathLst>
            </a:custGeom>
            <a:solidFill>
              <a:srgbClr val="E72929"/>
            </a:solidFill>
          </p:spPr>
          <p:txBody>
            <a:bodyPr/>
            <a:lstStyle/>
            <a:p>
              <a:endParaRPr lang="fr-FR"/>
            </a:p>
          </p:txBody>
        </p:sp>
      </p:grpSp>
      <p:grpSp>
        <p:nvGrpSpPr>
          <p:cNvPr id="10" name="Group 10">
            <a:extLst>
              <a:ext uri="{FF2B5EF4-FFF2-40B4-BE49-F238E27FC236}">
                <a16:creationId xmlns:a16="http://schemas.microsoft.com/office/drawing/2014/main" id="{FFEBA1FF-AB77-C156-3512-B58DA52AA37E}"/>
              </a:ext>
            </a:extLst>
          </p:cNvPr>
          <p:cNvGrpSpPr/>
          <p:nvPr/>
        </p:nvGrpSpPr>
        <p:grpSpPr>
          <a:xfrm>
            <a:off x="0" y="519746"/>
            <a:ext cx="9144000" cy="1165718"/>
            <a:chOff x="0" y="0"/>
            <a:chExt cx="12192000" cy="1554290"/>
          </a:xfrm>
        </p:grpSpPr>
        <p:sp>
          <p:nvSpPr>
            <p:cNvPr id="11" name="Freeform 11">
              <a:extLst>
                <a:ext uri="{FF2B5EF4-FFF2-40B4-BE49-F238E27FC236}">
                  <a16:creationId xmlns:a16="http://schemas.microsoft.com/office/drawing/2014/main" id="{A7BBE088-405C-4294-8E19-B6A0AA1F9A47}"/>
                </a:ext>
              </a:extLst>
            </p:cNvPr>
            <p:cNvSpPr/>
            <p:nvPr/>
          </p:nvSpPr>
          <p:spPr>
            <a:xfrm>
              <a:off x="0" y="0"/>
              <a:ext cx="12192000" cy="1554226"/>
            </a:xfrm>
            <a:custGeom>
              <a:avLst/>
              <a:gdLst/>
              <a:ahLst/>
              <a:cxnLst/>
              <a:rect l="l" t="t" r="r" b="b"/>
              <a:pathLst>
                <a:path w="12192000" h="1554226">
                  <a:moveTo>
                    <a:pt x="0" y="0"/>
                  </a:moveTo>
                  <a:lnTo>
                    <a:pt x="2458720" y="0"/>
                  </a:lnTo>
                  <a:lnTo>
                    <a:pt x="2600960" y="0"/>
                  </a:lnTo>
                  <a:lnTo>
                    <a:pt x="4871720" y="0"/>
                  </a:lnTo>
                  <a:lnTo>
                    <a:pt x="5059680" y="0"/>
                  </a:lnTo>
                  <a:lnTo>
                    <a:pt x="5603367" y="0"/>
                  </a:lnTo>
                  <a:lnTo>
                    <a:pt x="5623560" y="0"/>
                  </a:lnTo>
                  <a:lnTo>
                    <a:pt x="6355207" y="0"/>
                  </a:lnTo>
                  <a:lnTo>
                    <a:pt x="7330440" y="0"/>
                  </a:lnTo>
                  <a:lnTo>
                    <a:pt x="7472680" y="0"/>
                  </a:lnTo>
                  <a:lnTo>
                    <a:pt x="8062087" y="0"/>
                  </a:lnTo>
                  <a:lnTo>
                    <a:pt x="8082280" y="0"/>
                  </a:lnTo>
                  <a:lnTo>
                    <a:pt x="8204327" y="0"/>
                  </a:lnTo>
                  <a:lnTo>
                    <a:pt x="8224520" y="0"/>
                  </a:lnTo>
                  <a:lnTo>
                    <a:pt x="8813927" y="0"/>
                  </a:lnTo>
                  <a:lnTo>
                    <a:pt x="8956167" y="0"/>
                  </a:lnTo>
                  <a:lnTo>
                    <a:pt x="9931400" y="0"/>
                  </a:lnTo>
                  <a:lnTo>
                    <a:pt x="10663047" y="0"/>
                  </a:lnTo>
                  <a:lnTo>
                    <a:pt x="10683240" y="0"/>
                  </a:lnTo>
                  <a:lnTo>
                    <a:pt x="11414887" y="0"/>
                  </a:lnTo>
                  <a:lnTo>
                    <a:pt x="12192000" y="777113"/>
                  </a:lnTo>
                  <a:lnTo>
                    <a:pt x="11414887" y="1554226"/>
                  </a:lnTo>
                  <a:lnTo>
                    <a:pt x="10683240" y="1554226"/>
                  </a:lnTo>
                  <a:lnTo>
                    <a:pt x="10663047" y="1554226"/>
                  </a:lnTo>
                  <a:lnTo>
                    <a:pt x="9931400" y="1554226"/>
                  </a:lnTo>
                  <a:lnTo>
                    <a:pt x="8956167" y="1554226"/>
                  </a:lnTo>
                  <a:lnTo>
                    <a:pt x="8813927" y="1554226"/>
                  </a:lnTo>
                  <a:lnTo>
                    <a:pt x="8224520" y="1554226"/>
                  </a:lnTo>
                  <a:lnTo>
                    <a:pt x="8204326" y="1554226"/>
                  </a:lnTo>
                  <a:lnTo>
                    <a:pt x="8082280" y="1554226"/>
                  </a:lnTo>
                  <a:lnTo>
                    <a:pt x="8062087" y="1554226"/>
                  </a:lnTo>
                  <a:lnTo>
                    <a:pt x="7472680" y="1554226"/>
                  </a:lnTo>
                  <a:lnTo>
                    <a:pt x="7330440" y="1554226"/>
                  </a:lnTo>
                  <a:lnTo>
                    <a:pt x="6355207" y="1554226"/>
                  </a:lnTo>
                  <a:lnTo>
                    <a:pt x="5623560" y="1554226"/>
                  </a:lnTo>
                  <a:lnTo>
                    <a:pt x="5603367" y="1554226"/>
                  </a:lnTo>
                  <a:lnTo>
                    <a:pt x="5059680" y="1554226"/>
                  </a:lnTo>
                  <a:lnTo>
                    <a:pt x="4871720" y="1554226"/>
                  </a:lnTo>
                  <a:lnTo>
                    <a:pt x="2600960" y="1554226"/>
                  </a:lnTo>
                  <a:lnTo>
                    <a:pt x="2458720" y="1554226"/>
                  </a:lnTo>
                  <a:lnTo>
                    <a:pt x="0" y="1554226"/>
                  </a:lnTo>
                  <a:close/>
                </a:path>
              </a:pathLst>
            </a:custGeom>
            <a:solidFill>
              <a:srgbClr val="DDDDDD"/>
            </a:solidFill>
          </p:spPr>
          <p:txBody>
            <a:bodyPr/>
            <a:lstStyle/>
            <a:p>
              <a:endParaRPr lang="fr-FR"/>
            </a:p>
          </p:txBody>
        </p:sp>
      </p:grpSp>
      <p:grpSp>
        <p:nvGrpSpPr>
          <p:cNvPr id="12" name="Group 12">
            <a:extLst>
              <a:ext uri="{FF2B5EF4-FFF2-40B4-BE49-F238E27FC236}">
                <a16:creationId xmlns:a16="http://schemas.microsoft.com/office/drawing/2014/main" id="{C7855BC1-75C0-D8A5-B85B-ED10D8F96E96}"/>
              </a:ext>
            </a:extLst>
          </p:cNvPr>
          <p:cNvGrpSpPr/>
          <p:nvPr/>
        </p:nvGrpSpPr>
        <p:grpSpPr>
          <a:xfrm>
            <a:off x="0" y="519746"/>
            <a:ext cx="936307" cy="1165718"/>
            <a:chOff x="0" y="0"/>
            <a:chExt cx="1248410" cy="1554290"/>
          </a:xfrm>
        </p:grpSpPr>
        <p:sp>
          <p:nvSpPr>
            <p:cNvPr id="13" name="Freeform 13">
              <a:extLst>
                <a:ext uri="{FF2B5EF4-FFF2-40B4-BE49-F238E27FC236}">
                  <a16:creationId xmlns:a16="http://schemas.microsoft.com/office/drawing/2014/main" id="{07E6E6A8-4D18-43DF-CE76-EBB10DD4E0E5}"/>
                </a:ext>
              </a:extLst>
            </p:cNvPr>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sp>
        <p:nvSpPr>
          <p:cNvPr id="14" name="Freeform 14">
            <a:extLst>
              <a:ext uri="{FF2B5EF4-FFF2-40B4-BE49-F238E27FC236}">
                <a16:creationId xmlns:a16="http://schemas.microsoft.com/office/drawing/2014/main" id="{2BDE93B7-6A76-5AB7-738D-771DDF5A7310}"/>
              </a:ext>
            </a:extLst>
          </p:cNvPr>
          <p:cNvSpPr/>
          <p:nvPr/>
        </p:nvSpPr>
        <p:spPr>
          <a:xfrm>
            <a:off x="10141548" y="5441956"/>
            <a:ext cx="961121" cy="955879"/>
          </a:xfrm>
          <a:custGeom>
            <a:avLst/>
            <a:gdLst/>
            <a:ahLst/>
            <a:cxnLst/>
            <a:rect l="l" t="t" r="r" b="b"/>
            <a:pathLst>
              <a:path w="961121" h="955879">
                <a:moveTo>
                  <a:pt x="0" y="0"/>
                </a:moveTo>
                <a:lnTo>
                  <a:pt x="961122" y="0"/>
                </a:lnTo>
                <a:lnTo>
                  <a:pt x="961122" y="955879"/>
                </a:lnTo>
                <a:lnTo>
                  <a:pt x="0" y="95587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15" name="Freeform 15">
            <a:extLst>
              <a:ext uri="{FF2B5EF4-FFF2-40B4-BE49-F238E27FC236}">
                <a16:creationId xmlns:a16="http://schemas.microsoft.com/office/drawing/2014/main" id="{7909F594-B5FB-1553-014B-5C41B501FCB2}"/>
              </a:ext>
            </a:extLst>
          </p:cNvPr>
          <p:cNvSpPr/>
          <p:nvPr/>
        </p:nvSpPr>
        <p:spPr>
          <a:xfrm>
            <a:off x="7187952" y="5598294"/>
            <a:ext cx="955879" cy="955879"/>
          </a:xfrm>
          <a:custGeom>
            <a:avLst/>
            <a:gdLst/>
            <a:ahLst/>
            <a:cxnLst/>
            <a:rect l="l" t="t" r="r" b="b"/>
            <a:pathLst>
              <a:path w="955879" h="955879">
                <a:moveTo>
                  <a:pt x="0" y="0"/>
                </a:moveTo>
                <a:lnTo>
                  <a:pt x="955878" y="0"/>
                </a:lnTo>
                <a:lnTo>
                  <a:pt x="955878" y="955878"/>
                </a:lnTo>
                <a:lnTo>
                  <a:pt x="0" y="955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6" name="Freeform 16">
            <a:extLst>
              <a:ext uri="{FF2B5EF4-FFF2-40B4-BE49-F238E27FC236}">
                <a16:creationId xmlns:a16="http://schemas.microsoft.com/office/drawing/2014/main" id="{CFB04F16-3EDA-5436-61D5-0ED2FFF409C3}"/>
              </a:ext>
            </a:extLst>
          </p:cNvPr>
          <p:cNvSpPr/>
          <p:nvPr/>
        </p:nvSpPr>
        <p:spPr>
          <a:xfrm>
            <a:off x="8683440" y="7076403"/>
            <a:ext cx="921120" cy="955879"/>
          </a:xfrm>
          <a:custGeom>
            <a:avLst/>
            <a:gdLst/>
            <a:ahLst/>
            <a:cxnLst/>
            <a:rect l="l" t="t" r="r" b="b"/>
            <a:pathLst>
              <a:path w="921120" h="955879">
                <a:moveTo>
                  <a:pt x="0" y="0"/>
                </a:moveTo>
                <a:lnTo>
                  <a:pt x="921120" y="0"/>
                </a:lnTo>
                <a:lnTo>
                  <a:pt x="921120" y="955878"/>
                </a:lnTo>
                <a:lnTo>
                  <a:pt x="0" y="955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7" name="Freeform 17">
            <a:extLst>
              <a:ext uri="{FF2B5EF4-FFF2-40B4-BE49-F238E27FC236}">
                <a16:creationId xmlns:a16="http://schemas.microsoft.com/office/drawing/2014/main" id="{9B920911-7FBE-BDAA-C751-CBAB8CAFFB32}"/>
              </a:ext>
            </a:extLst>
          </p:cNvPr>
          <p:cNvSpPr/>
          <p:nvPr/>
        </p:nvSpPr>
        <p:spPr>
          <a:xfrm>
            <a:off x="8797277" y="4041979"/>
            <a:ext cx="693447" cy="955879"/>
          </a:xfrm>
          <a:custGeom>
            <a:avLst/>
            <a:gdLst/>
            <a:ahLst/>
            <a:cxnLst/>
            <a:rect l="l" t="t" r="r" b="b"/>
            <a:pathLst>
              <a:path w="693447" h="955879">
                <a:moveTo>
                  <a:pt x="0" y="0"/>
                </a:moveTo>
                <a:lnTo>
                  <a:pt x="693447" y="0"/>
                </a:lnTo>
                <a:lnTo>
                  <a:pt x="693447" y="955879"/>
                </a:lnTo>
                <a:lnTo>
                  <a:pt x="0" y="95587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8" name="TextBox 18">
            <a:extLst>
              <a:ext uri="{FF2B5EF4-FFF2-40B4-BE49-F238E27FC236}">
                <a16:creationId xmlns:a16="http://schemas.microsoft.com/office/drawing/2014/main" id="{C8295346-97BC-AC6A-8DA8-8AA806DA4894}"/>
              </a:ext>
            </a:extLst>
          </p:cNvPr>
          <p:cNvSpPr txBox="1"/>
          <p:nvPr/>
        </p:nvSpPr>
        <p:spPr>
          <a:xfrm>
            <a:off x="312333" y="1856669"/>
            <a:ext cx="5684895" cy="923330"/>
          </a:xfrm>
          <a:prstGeom prst="rect">
            <a:avLst/>
          </a:prstGeom>
        </p:spPr>
        <p:txBody>
          <a:bodyPr wrap="square" lIns="0" tIns="0" rIns="0" bIns="0" rtlCol="0" anchor="t">
            <a:spAutoFit/>
          </a:bodyPr>
          <a:lstStyle/>
          <a:p>
            <a:pPr algn="ctr">
              <a:lnSpc>
                <a:spcPts val="3600"/>
              </a:lnSpc>
            </a:pPr>
            <a:r>
              <a:rPr lang="fr-FR" sz="3000" b="1" dirty="0">
                <a:solidFill>
                  <a:srgbClr val="E72929"/>
                </a:solidFill>
                <a:latin typeface="Futura Ultra-Bold"/>
              </a:rPr>
              <a:t>Axe 3 – Développement durable</a:t>
            </a:r>
            <a:endParaRPr lang="en-US" sz="3000" b="1" dirty="0">
              <a:solidFill>
                <a:srgbClr val="E72929"/>
              </a:solidFill>
              <a:latin typeface="Futura Ultra-Bold"/>
              <a:ea typeface="Futura Ultra-Bold"/>
              <a:cs typeface="Futura Ultra-Bold"/>
              <a:sym typeface="Futura Ultra-Bold"/>
            </a:endParaRPr>
          </a:p>
        </p:txBody>
      </p:sp>
      <p:sp>
        <p:nvSpPr>
          <p:cNvPr id="19" name="TextBox 19">
            <a:extLst>
              <a:ext uri="{FF2B5EF4-FFF2-40B4-BE49-F238E27FC236}">
                <a16:creationId xmlns:a16="http://schemas.microsoft.com/office/drawing/2014/main" id="{00C8A314-F765-E3DC-FA50-E7F5D80C3D41}"/>
              </a:ext>
            </a:extLst>
          </p:cNvPr>
          <p:cNvSpPr txBox="1"/>
          <p:nvPr/>
        </p:nvSpPr>
        <p:spPr>
          <a:xfrm>
            <a:off x="525886" y="2936651"/>
            <a:ext cx="5387628" cy="7406515"/>
          </a:xfrm>
          <a:prstGeom prst="rect">
            <a:avLst/>
          </a:prstGeom>
        </p:spPr>
        <p:txBody>
          <a:bodyPr wrap="square" lIns="0" tIns="0" rIns="0" bIns="0" rtlCol="0" anchor="t">
            <a:spAutoFit/>
          </a:bodyPr>
          <a:lstStyle/>
          <a:p>
            <a:pPr algn="just">
              <a:lnSpc>
                <a:spcPts val="3240"/>
              </a:lnSpc>
            </a:pPr>
            <a:endParaRPr lang="fr-FR" kern="150" dirty="0">
              <a:solidFill>
                <a:srgbClr val="000000"/>
              </a:solidFill>
              <a:latin typeface="Aptos" panose="020B0004020202020204" pitchFamily="34" charset="0"/>
              <a:ea typeface="Futura"/>
              <a:cs typeface="Times New Roman" panose="02020603050405020304" pitchFamily="18" charset="0"/>
              <a:sym typeface="Futura"/>
            </a:endParaRPr>
          </a:p>
          <a:p>
            <a:r>
              <a:rPr lang="fr-FR" dirty="0">
                <a:latin typeface="Futura "/>
              </a:rPr>
              <a:t>Objectif : Participer à la préservation de l’environnement et à la lutte contre les effets du changement climatique, promouvoir des initiatives vertes</a:t>
            </a:r>
          </a:p>
          <a:p>
            <a:endParaRPr lang="fr-FR" dirty="0">
              <a:latin typeface="Futura "/>
              <a:cs typeface="Futura Bold" panose="020B0604020202020204" charset="0"/>
            </a:endParaRPr>
          </a:p>
          <a:p>
            <a:r>
              <a:rPr lang="fr-FR" dirty="0">
                <a:latin typeface="Futura "/>
              </a:rPr>
              <a:t>Actions clés :</a:t>
            </a:r>
          </a:p>
          <a:p>
            <a:r>
              <a:rPr lang="fr-FR" dirty="0">
                <a:latin typeface="Futura "/>
              </a:rPr>
              <a:t>• Programmes de reboisement, de restauration d’écosystèmes et de gestion des déchets</a:t>
            </a:r>
          </a:p>
          <a:p>
            <a:endParaRPr lang="fr-FR" dirty="0">
              <a:latin typeface="Futura "/>
            </a:endParaRPr>
          </a:p>
          <a:p>
            <a:r>
              <a:rPr lang="fr-FR" dirty="0">
                <a:latin typeface="Futura "/>
              </a:rPr>
              <a:t>• Sensibilisation à l’environnement et à la gestion des déchets dans les écoles</a:t>
            </a:r>
          </a:p>
          <a:p>
            <a:endParaRPr lang="fr-FR" dirty="0">
              <a:latin typeface="Futura "/>
            </a:endParaRPr>
          </a:p>
          <a:p>
            <a:r>
              <a:rPr lang="fr-FR" dirty="0">
                <a:latin typeface="Futura "/>
              </a:rPr>
              <a:t>• Soutien à l’agriculture durable</a:t>
            </a:r>
          </a:p>
          <a:p>
            <a:endParaRPr lang="fr-FR" dirty="0">
              <a:latin typeface="Futura "/>
            </a:endParaRPr>
          </a:p>
          <a:p>
            <a:r>
              <a:rPr lang="fr-FR" dirty="0">
                <a:latin typeface="Futura "/>
              </a:rPr>
              <a:t>• Appui aux projets d’énergie renouvelable (solaire pour écoles/rurales).</a:t>
            </a:r>
          </a:p>
          <a:p>
            <a:endParaRPr lang="fr-FR" dirty="0">
              <a:latin typeface="Futura "/>
            </a:endParaRPr>
          </a:p>
          <a:p>
            <a:pPr marL="285750" indent="-285750">
              <a:buFont typeface="Arial" panose="020B0604020202020204" pitchFamily="34" charset="0"/>
              <a:buChar char="•"/>
            </a:pPr>
            <a:r>
              <a:rPr lang="fr-FR" dirty="0">
                <a:latin typeface="Futura "/>
              </a:rPr>
              <a:t>Mise en place de projets générateurs de crédits carbone</a:t>
            </a:r>
          </a:p>
          <a:p>
            <a:endParaRPr lang="fr-FR" dirty="0">
              <a:latin typeface="Futura "/>
            </a:endParaRPr>
          </a:p>
          <a:p>
            <a:r>
              <a:rPr lang="fr-FR" dirty="0">
                <a:latin typeface="Futura "/>
              </a:rPr>
              <a:t>Indicateurs :</a:t>
            </a:r>
          </a:p>
          <a:p>
            <a:r>
              <a:rPr lang="fr-FR" dirty="0">
                <a:latin typeface="Futura "/>
              </a:rPr>
              <a:t>• Nombre d’hectares reboisés</a:t>
            </a:r>
          </a:p>
          <a:p>
            <a:r>
              <a:rPr lang="fr-FR" dirty="0">
                <a:latin typeface="Futura "/>
              </a:rPr>
              <a:t>• Quantité de déchets recyclés</a:t>
            </a:r>
          </a:p>
          <a:p>
            <a:r>
              <a:rPr lang="fr-FR" dirty="0">
                <a:latin typeface="Futura "/>
              </a:rPr>
              <a:t>• Nombre de bénéficiaires d’initiatives vertes.</a:t>
            </a:r>
          </a:p>
          <a:p>
            <a:pPr algn="just">
              <a:lnSpc>
                <a:spcPts val="3240"/>
              </a:lnSpc>
            </a:pPr>
            <a:endParaRPr lang="en-US" sz="1800" dirty="0">
              <a:solidFill>
                <a:srgbClr val="000000"/>
              </a:solidFill>
              <a:latin typeface="Futura"/>
              <a:ea typeface="Futura"/>
              <a:cs typeface="Futura"/>
              <a:sym typeface="Futura"/>
            </a:endParaRPr>
          </a:p>
        </p:txBody>
      </p:sp>
      <p:sp>
        <p:nvSpPr>
          <p:cNvPr id="22" name="TextBox 22">
            <a:extLst>
              <a:ext uri="{FF2B5EF4-FFF2-40B4-BE49-F238E27FC236}">
                <a16:creationId xmlns:a16="http://schemas.microsoft.com/office/drawing/2014/main" id="{AD9EBB8E-BAE9-2938-1EDA-2F9931C696B0}"/>
              </a:ext>
            </a:extLst>
          </p:cNvPr>
          <p:cNvSpPr txBox="1"/>
          <p:nvPr/>
        </p:nvSpPr>
        <p:spPr>
          <a:xfrm>
            <a:off x="12290772" y="933339"/>
            <a:ext cx="4931949" cy="461665"/>
          </a:xfrm>
          <a:prstGeom prst="rect">
            <a:avLst/>
          </a:prstGeom>
        </p:spPr>
        <p:txBody>
          <a:bodyPr lIns="0" tIns="0" rIns="0" bIns="0" rtlCol="0" anchor="t">
            <a:spAutoFit/>
          </a:bodyPr>
          <a:lstStyle/>
          <a:p>
            <a:pPr algn="ctr">
              <a:lnSpc>
                <a:spcPts val="3600"/>
              </a:lnSpc>
            </a:pPr>
            <a:r>
              <a:rPr lang="fr-FR" sz="3000" b="1" dirty="0">
                <a:solidFill>
                  <a:srgbClr val="E72929"/>
                </a:solidFill>
                <a:latin typeface="Futura Ultra-Bold"/>
              </a:rPr>
              <a:t>Axe 4 – </a:t>
            </a:r>
            <a:r>
              <a:rPr lang="fr-SN" sz="3000" b="1" dirty="0">
                <a:solidFill>
                  <a:srgbClr val="E72929"/>
                </a:solidFill>
                <a:latin typeface="Futura Ultra-Bold"/>
              </a:rPr>
              <a:t>Santé</a:t>
            </a:r>
            <a:endParaRPr lang="en-US" sz="3000" b="1" dirty="0">
              <a:solidFill>
                <a:srgbClr val="E72929"/>
              </a:solidFill>
              <a:latin typeface="Futura Ultra-Bold"/>
              <a:sym typeface="Futura Ultra-Bold"/>
            </a:endParaRPr>
          </a:p>
        </p:txBody>
      </p:sp>
      <p:sp>
        <p:nvSpPr>
          <p:cNvPr id="26" name="TextBox 26">
            <a:extLst>
              <a:ext uri="{FF2B5EF4-FFF2-40B4-BE49-F238E27FC236}">
                <a16:creationId xmlns:a16="http://schemas.microsoft.com/office/drawing/2014/main" id="{9B749E75-CF89-C870-A410-07F6061E5619}"/>
              </a:ext>
            </a:extLst>
          </p:cNvPr>
          <p:cNvSpPr txBox="1"/>
          <p:nvPr/>
        </p:nvSpPr>
        <p:spPr>
          <a:xfrm>
            <a:off x="1028700" y="663374"/>
            <a:ext cx="7581900" cy="1102866"/>
          </a:xfrm>
          <a:prstGeom prst="rect">
            <a:avLst/>
          </a:prstGeom>
        </p:spPr>
        <p:txBody>
          <a:bodyPr wrap="square" lIns="0" tIns="0" rIns="0" bIns="0" rtlCol="0" anchor="t">
            <a:spAutoFit/>
          </a:bodyPr>
          <a:lstStyle/>
          <a:p>
            <a:pPr>
              <a:lnSpc>
                <a:spcPts val="4320"/>
              </a:lnSpc>
            </a:pPr>
            <a:r>
              <a:rPr lang="fr-FR" sz="3600" b="1">
                <a:solidFill>
                  <a:srgbClr val="000000"/>
                </a:solidFill>
                <a:latin typeface="Futura Ultra-Bold"/>
              </a:rPr>
              <a:t>Axes Stratégiques 2026-2031</a:t>
            </a:r>
          </a:p>
          <a:p>
            <a:pPr algn="l">
              <a:lnSpc>
                <a:spcPts val="4320"/>
              </a:lnSpc>
            </a:pPr>
            <a:endParaRPr lang="en-US" sz="3600" b="1">
              <a:solidFill>
                <a:srgbClr val="000000"/>
              </a:solidFill>
              <a:latin typeface="Futura Ultra-Bold"/>
              <a:ea typeface="Futura Ultra-Bold"/>
              <a:cs typeface="Futura Ultra-Bold"/>
              <a:sym typeface="Futura Ultra-Bold"/>
            </a:endParaRPr>
          </a:p>
        </p:txBody>
      </p:sp>
      <p:sp>
        <p:nvSpPr>
          <p:cNvPr id="28" name="ZoneTexte 27">
            <a:extLst>
              <a:ext uri="{FF2B5EF4-FFF2-40B4-BE49-F238E27FC236}">
                <a16:creationId xmlns:a16="http://schemas.microsoft.com/office/drawing/2014/main" id="{6E1B0E2F-9E10-8EBE-0868-DB1DF655B09D}"/>
              </a:ext>
            </a:extLst>
          </p:cNvPr>
          <p:cNvSpPr txBox="1"/>
          <p:nvPr/>
        </p:nvSpPr>
        <p:spPr>
          <a:xfrm>
            <a:off x="12649198" y="1697322"/>
            <a:ext cx="4725921" cy="4247317"/>
          </a:xfrm>
          <a:prstGeom prst="rect">
            <a:avLst/>
          </a:prstGeom>
          <a:noFill/>
        </p:spPr>
        <p:txBody>
          <a:bodyPr wrap="square">
            <a:spAutoFit/>
          </a:bodyPr>
          <a:lstStyle/>
          <a:p>
            <a:r>
              <a:rPr lang="fr-FR" dirty="0">
                <a:latin typeface="Futura "/>
              </a:rPr>
              <a:t>Objectif : Promouvoir le bien-être des communautés par l’accès aux soins de santé de qualité</a:t>
            </a:r>
          </a:p>
          <a:p>
            <a:r>
              <a:rPr lang="fr-FR" dirty="0">
                <a:latin typeface="Futura "/>
              </a:rPr>
              <a:t>Actions clés :</a:t>
            </a:r>
          </a:p>
          <a:p>
            <a:r>
              <a:rPr lang="fr-FR" dirty="0">
                <a:latin typeface="Futura "/>
              </a:rPr>
              <a:t>• Construction &amp; équipement de centres de santé et du centre médico-social de la SAR</a:t>
            </a:r>
          </a:p>
          <a:p>
            <a:r>
              <a:rPr lang="fr-FR" dirty="0">
                <a:latin typeface="Futura "/>
              </a:rPr>
              <a:t>• Organisation de campagnes médicales mobiles (vaccinations, dépistages, sensibilisation),</a:t>
            </a:r>
          </a:p>
          <a:p>
            <a:r>
              <a:rPr lang="fr-FR" dirty="0">
                <a:latin typeface="Futura "/>
              </a:rPr>
              <a:t>Indicateurs :</a:t>
            </a:r>
          </a:p>
          <a:p>
            <a:r>
              <a:rPr lang="fr-FR" dirty="0">
                <a:latin typeface="Futura "/>
              </a:rPr>
              <a:t>• Nombre de bénéficiaires de soins de santé</a:t>
            </a:r>
          </a:p>
          <a:p>
            <a:r>
              <a:rPr lang="fr-FR" dirty="0">
                <a:latin typeface="Futura "/>
              </a:rPr>
              <a:t>• Nombre de participants aux campagnes médicales</a:t>
            </a:r>
          </a:p>
          <a:p>
            <a:r>
              <a:rPr lang="fr-FR" dirty="0">
                <a:latin typeface="Futura "/>
              </a:rPr>
              <a:t>• Nombres d’infrastructures construits ou réhabilités</a:t>
            </a:r>
            <a:endParaRPr lang="fr-FR" sz="1800" kern="150" dirty="0">
              <a:effectLst/>
              <a:latin typeface="Futura "/>
              <a:ea typeface="Aptos" panose="020B0004020202020204" pitchFamily="34" charset="0"/>
              <a:cs typeface="Times New Roman" panose="02020603050405020304" pitchFamily="18" charset="0"/>
            </a:endParaRPr>
          </a:p>
        </p:txBody>
      </p:sp>
      <p:sp>
        <p:nvSpPr>
          <p:cNvPr id="20" name="TextBox 22">
            <a:extLst>
              <a:ext uri="{FF2B5EF4-FFF2-40B4-BE49-F238E27FC236}">
                <a16:creationId xmlns:a16="http://schemas.microsoft.com/office/drawing/2014/main" id="{BFE1B3F5-4361-6522-0488-7EDE9F0B6AA2}"/>
              </a:ext>
            </a:extLst>
          </p:cNvPr>
          <p:cNvSpPr txBox="1"/>
          <p:nvPr/>
        </p:nvSpPr>
        <p:spPr>
          <a:xfrm>
            <a:off x="12454523" y="5599690"/>
            <a:ext cx="4931949" cy="461665"/>
          </a:xfrm>
          <a:prstGeom prst="rect">
            <a:avLst/>
          </a:prstGeom>
        </p:spPr>
        <p:txBody>
          <a:bodyPr lIns="0" tIns="0" rIns="0" bIns="0" rtlCol="0" anchor="t">
            <a:spAutoFit/>
          </a:bodyPr>
          <a:lstStyle/>
          <a:p>
            <a:pPr algn="ctr">
              <a:lnSpc>
                <a:spcPts val="3600"/>
              </a:lnSpc>
            </a:pPr>
            <a:r>
              <a:rPr lang="fr-FR" sz="3000" b="1" dirty="0">
                <a:solidFill>
                  <a:srgbClr val="E72929"/>
                </a:solidFill>
                <a:latin typeface="Futura Ultra-Bold"/>
              </a:rPr>
              <a:t>Axe 5 – Sport</a:t>
            </a:r>
            <a:endParaRPr lang="en-US" sz="3000" b="1" dirty="0">
              <a:solidFill>
                <a:srgbClr val="E72929"/>
              </a:solidFill>
              <a:latin typeface="Futura Ultra-Bold"/>
              <a:sym typeface="Futura Ultra-Bold"/>
            </a:endParaRPr>
          </a:p>
        </p:txBody>
      </p:sp>
      <p:sp>
        <p:nvSpPr>
          <p:cNvPr id="21" name="ZoneTexte 20">
            <a:extLst>
              <a:ext uri="{FF2B5EF4-FFF2-40B4-BE49-F238E27FC236}">
                <a16:creationId xmlns:a16="http://schemas.microsoft.com/office/drawing/2014/main" id="{9DA5E173-76C5-9263-2158-C76A57A63F21}"/>
              </a:ext>
            </a:extLst>
          </p:cNvPr>
          <p:cNvSpPr txBox="1"/>
          <p:nvPr/>
        </p:nvSpPr>
        <p:spPr>
          <a:xfrm>
            <a:off x="12393785" y="6232570"/>
            <a:ext cx="4725921" cy="4801314"/>
          </a:xfrm>
          <a:prstGeom prst="rect">
            <a:avLst/>
          </a:prstGeom>
          <a:noFill/>
        </p:spPr>
        <p:txBody>
          <a:bodyPr wrap="square">
            <a:spAutoFit/>
          </a:bodyPr>
          <a:lstStyle/>
          <a:p>
            <a:r>
              <a:rPr lang="fr-FR" dirty="0">
                <a:latin typeface="Futura "/>
              </a:rPr>
              <a:t>Objectif : Promouvoir la pratique du sport par le développement d’infrastructures sportives inclusives et le soutien aux associations sportives</a:t>
            </a:r>
          </a:p>
          <a:p>
            <a:r>
              <a:rPr lang="fr-FR" dirty="0">
                <a:latin typeface="Futura "/>
              </a:rPr>
              <a:t>Actions clés :</a:t>
            </a:r>
          </a:p>
          <a:p>
            <a:r>
              <a:rPr lang="fr-FR" dirty="0">
                <a:latin typeface="Futura "/>
              </a:rPr>
              <a:t>• Mise en place d’un programme sport-santé pour la jeunesse</a:t>
            </a:r>
          </a:p>
          <a:p>
            <a:r>
              <a:rPr lang="fr-FR" dirty="0">
                <a:latin typeface="Futura "/>
              </a:rPr>
              <a:t>• Réhabilitation d’infrastructures sportives</a:t>
            </a:r>
          </a:p>
          <a:p>
            <a:r>
              <a:rPr lang="fr-FR" dirty="0">
                <a:latin typeface="Futura "/>
              </a:rPr>
              <a:t>• Appui aux associations sportives</a:t>
            </a:r>
          </a:p>
          <a:p>
            <a:r>
              <a:rPr lang="fr-FR" dirty="0">
                <a:latin typeface="Futura "/>
              </a:rPr>
              <a:t>• Inclusion  des personnes handicapées dans les activités sportives.</a:t>
            </a:r>
          </a:p>
          <a:p>
            <a:r>
              <a:rPr lang="fr-FR" dirty="0">
                <a:latin typeface="Futura "/>
              </a:rPr>
              <a:t>Indicateurs :</a:t>
            </a:r>
          </a:p>
          <a:p>
            <a:r>
              <a:rPr lang="fr-FR" dirty="0">
                <a:latin typeface="Futura "/>
              </a:rPr>
              <a:t>• Nombre de jeunes encadrés via le sport</a:t>
            </a:r>
          </a:p>
          <a:p>
            <a:r>
              <a:rPr lang="fr-FR" dirty="0">
                <a:latin typeface="Futura "/>
              </a:rPr>
              <a:t>• Nombre d’infrastructures construits ou réhabilités</a:t>
            </a:r>
          </a:p>
          <a:p>
            <a:r>
              <a:rPr lang="fr-FR" dirty="0">
                <a:latin typeface="Futura "/>
              </a:rPr>
              <a:t>.</a:t>
            </a:r>
          </a:p>
          <a:p>
            <a:endParaRPr lang="fr-FR" dirty="0"/>
          </a:p>
        </p:txBody>
      </p:sp>
    </p:spTree>
    <p:extLst>
      <p:ext uri="{BB962C8B-B14F-4D97-AF65-F5344CB8AC3E}">
        <p14:creationId xmlns:p14="http://schemas.microsoft.com/office/powerpoint/2010/main" val="710310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19746"/>
            <a:ext cx="936307" cy="1165718"/>
            <a:chOff x="0" y="0"/>
            <a:chExt cx="1248410" cy="1554290"/>
          </a:xfrm>
        </p:grpSpPr>
        <p:sp>
          <p:nvSpPr>
            <p:cNvPr id="3" name="Freeform 3"/>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sp>
        <p:nvSpPr>
          <p:cNvPr id="4" name="TextBox 4"/>
          <p:cNvSpPr txBox="1"/>
          <p:nvPr/>
        </p:nvSpPr>
        <p:spPr>
          <a:xfrm>
            <a:off x="1981201" y="722487"/>
            <a:ext cx="15038438" cy="1116844"/>
          </a:xfrm>
          <a:prstGeom prst="rect">
            <a:avLst/>
          </a:prstGeom>
        </p:spPr>
        <p:txBody>
          <a:bodyPr wrap="square" lIns="0" tIns="0" rIns="0" bIns="0" rtlCol="0" anchor="t">
            <a:spAutoFit/>
          </a:bodyPr>
          <a:lstStyle/>
          <a:p>
            <a:pPr lvl="0" algn="ctr">
              <a:lnSpc>
                <a:spcPts val="9480"/>
              </a:lnSpc>
              <a:spcBef>
                <a:spcPct val="0"/>
              </a:spcBef>
            </a:pPr>
            <a:r>
              <a:rPr lang="fr-FR" sz="6000" b="1" dirty="0">
                <a:solidFill>
                  <a:srgbClr val="000000"/>
                </a:solidFill>
                <a:latin typeface="Futura Bold"/>
              </a:rPr>
              <a:t>Moyens financiers</a:t>
            </a:r>
            <a:r>
              <a:rPr lang="en-US" sz="6000" b="1" dirty="0">
                <a:solidFill>
                  <a:srgbClr val="000000"/>
                </a:solidFill>
                <a:latin typeface="Futura Bold"/>
                <a:sym typeface="Futura Bold"/>
              </a:rPr>
              <a:t> </a:t>
            </a:r>
            <a:r>
              <a:rPr lang="fr-FR" sz="6000" b="1" dirty="0">
                <a:solidFill>
                  <a:srgbClr val="000000"/>
                </a:solidFill>
                <a:latin typeface="Futura Bold"/>
              </a:rPr>
              <a:t> la fondation</a:t>
            </a:r>
            <a:r>
              <a:rPr lang="en-US" sz="6000" b="1" dirty="0">
                <a:solidFill>
                  <a:srgbClr val="000000"/>
                </a:solidFill>
                <a:latin typeface="Futura Bold"/>
                <a:sym typeface="Futura Bold"/>
              </a:rPr>
              <a:t> </a:t>
            </a:r>
          </a:p>
        </p:txBody>
      </p:sp>
      <p:sp>
        <p:nvSpPr>
          <p:cNvPr id="13" name="TextBox 13"/>
          <p:cNvSpPr txBox="1"/>
          <p:nvPr/>
        </p:nvSpPr>
        <p:spPr>
          <a:xfrm>
            <a:off x="6915769" y="4851838"/>
            <a:ext cx="5040369" cy="1022715"/>
          </a:xfrm>
          <a:prstGeom prst="rect">
            <a:avLst/>
          </a:prstGeom>
        </p:spPr>
        <p:txBody>
          <a:bodyPr lIns="0" tIns="0" rIns="0" bIns="0" rtlCol="0" anchor="t">
            <a:spAutoFit/>
          </a:bodyPr>
          <a:lstStyle/>
          <a:p>
            <a:pPr marL="0" lvl="1" indent="0" algn="ctr">
              <a:lnSpc>
                <a:spcPts val="10047"/>
              </a:lnSpc>
              <a:spcBef>
                <a:spcPct val="0"/>
              </a:spcBef>
            </a:pPr>
            <a:r>
              <a:rPr lang="fr-FR" dirty="0">
                <a:solidFill>
                  <a:schemeClr val="bg1"/>
                </a:solidFill>
              </a:rPr>
              <a:t>C</a:t>
            </a:r>
            <a:endParaRPr lang="en-US" sz="6399" b="1" u="none" dirty="0">
              <a:solidFill>
                <a:srgbClr val="FFFFFF"/>
              </a:solidFill>
              <a:latin typeface="Futura Bold"/>
              <a:ea typeface="Futura Bold"/>
              <a:cs typeface="Futura Bold"/>
              <a:sym typeface="Futura Bold"/>
            </a:endParaRPr>
          </a:p>
        </p:txBody>
      </p:sp>
      <p:sp>
        <p:nvSpPr>
          <p:cNvPr id="21" name="ZoneTexte 20">
            <a:extLst>
              <a:ext uri="{FF2B5EF4-FFF2-40B4-BE49-F238E27FC236}">
                <a16:creationId xmlns:a16="http://schemas.microsoft.com/office/drawing/2014/main" id="{B7A680DF-DAF8-1B76-D25C-C130F5674EA8}"/>
              </a:ext>
            </a:extLst>
          </p:cNvPr>
          <p:cNvSpPr txBox="1"/>
          <p:nvPr/>
        </p:nvSpPr>
        <p:spPr>
          <a:xfrm>
            <a:off x="2374490" y="1892173"/>
            <a:ext cx="12418142" cy="2090509"/>
          </a:xfrm>
          <a:prstGeom prst="rect">
            <a:avLst/>
          </a:prstGeom>
          <a:noFill/>
        </p:spPr>
        <p:txBody>
          <a:bodyPr wrap="square">
            <a:spAutoFit/>
          </a:bodyPr>
          <a:lstStyle/>
          <a:p>
            <a:pPr algn="just">
              <a:lnSpc>
                <a:spcPct val="115000"/>
              </a:lnSpc>
              <a:spcAft>
                <a:spcPts val="800"/>
              </a:spcAft>
            </a:pPr>
            <a:r>
              <a:rPr lang="fr-SN" dirty="0">
                <a:latin typeface="Futura "/>
              </a:rPr>
              <a:t>En plus des fonds mis à la disposition par la SAR, et des sources de financements traditionnelles (dons individuels, levées de fonds, galas, ventes aux enchères, journées de collectes ciblées), la fondation va utiliser différents leviers pour trouver d’autres sources de finances pour accompagner la mise en œuvre des activités. La diversification des sources de financement va progressivement réduire la subvention de la SAR, la fondation pourra dans un délai de 5ans s’autofinancer (voir exemples dans le tableau ci-dessus)</a:t>
            </a:r>
          </a:p>
          <a:p>
            <a:pPr algn="just">
              <a:lnSpc>
                <a:spcPct val="115000"/>
              </a:lnSpc>
              <a:spcAft>
                <a:spcPts val="800"/>
              </a:spcAft>
            </a:pPr>
            <a:endParaRPr lang="fr-FR" sz="1800" kern="15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5" name="Tableau 4">
            <a:extLst>
              <a:ext uri="{FF2B5EF4-FFF2-40B4-BE49-F238E27FC236}">
                <a16:creationId xmlns:a16="http://schemas.microsoft.com/office/drawing/2014/main" id="{AAA534F7-4FF3-8B78-ED53-561861AB6ABE}"/>
              </a:ext>
            </a:extLst>
          </p:cNvPr>
          <p:cNvGraphicFramePr>
            <a:graphicFrameLocks noGrp="1"/>
          </p:cNvGraphicFramePr>
          <p:nvPr>
            <p:extLst>
              <p:ext uri="{D42A27DB-BD31-4B8C-83A1-F6EECF244321}">
                <p14:modId xmlns:p14="http://schemas.microsoft.com/office/powerpoint/2010/main" val="3968240319"/>
              </p:ext>
            </p:extLst>
          </p:nvPr>
        </p:nvGraphicFramePr>
        <p:xfrm>
          <a:off x="2635973" y="3507816"/>
          <a:ext cx="14261746" cy="6903744"/>
        </p:xfrm>
        <a:graphic>
          <a:graphicData uri="http://schemas.openxmlformats.org/drawingml/2006/table">
            <a:tbl>
              <a:tblPr firstRow="1" bandRow="1">
                <a:tableStyleId>{5C22544A-7EE6-4342-B048-85BDC9FD1C3A}</a:tableStyleId>
              </a:tblPr>
              <a:tblGrid>
                <a:gridCol w="7224307">
                  <a:extLst>
                    <a:ext uri="{9D8B030D-6E8A-4147-A177-3AD203B41FA5}">
                      <a16:colId xmlns:a16="http://schemas.microsoft.com/office/drawing/2014/main" val="3252475095"/>
                    </a:ext>
                  </a:extLst>
                </a:gridCol>
                <a:gridCol w="7037439">
                  <a:extLst>
                    <a:ext uri="{9D8B030D-6E8A-4147-A177-3AD203B41FA5}">
                      <a16:colId xmlns:a16="http://schemas.microsoft.com/office/drawing/2014/main" val="1650439100"/>
                    </a:ext>
                  </a:extLst>
                </a:gridCol>
              </a:tblGrid>
              <a:tr h="502944">
                <a:tc>
                  <a:txBody>
                    <a:bodyPr/>
                    <a:lstStyle/>
                    <a:p>
                      <a:r>
                        <a:rPr lang="fr-FR" dirty="0"/>
                        <a:t>Mode de financement</a:t>
                      </a:r>
                    </a:p>
                  </a:txBody>
                  <a:tcPr/>
                </a:tc>
                <a:tc>
                  <a:txBody>
                    <a:bodyPr/>
                    <a:lstStyle/>
                    <a:p>
                      <a:r>
                        <a:rPr lang="fr-FR" dirty="0"/>
                        <a:t>Exemples</a:t>
                      </a:r>
                    </a:p>
                  </a:txBody>
                  <a:tcPr/>
                </a:tc>
                <a:extLst>
                  <a:ext uri="{0D108BD9-81ED-4DB2-BD59-A6C34878D82A}">
                    <a16:rowId xmlns:a16="http://schemas.microsoft.com/office/drawing/2014/main" val="3975368924"/>
                  </a:ext>
                </a:extLst>
              </a:tr>
              <a:tr h="12696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SN" sz="1800" kern="1200" dirty="0">
                          <a:solidFill>
                            <a:schemeClr val="dk1"/>
                          </a:solidFill>
                          <a:effectLst/>
                          <a:latin typeface="Futura "/>
                          <a:ea typeface="+mn-ea"/>
                          <a:cs typeface="+mn-cs"/>
                        </a:rPr>
                        <a:t>Subventions et appels à projets (donateurs internationaux, bailleurs de fonds) : candidatures à des appels à projets financés par des fonds internationaux, agences de coopération, fondations philanthropiques, pour le financement des programmes thématiques ou d’investissement.</a:t>
                      </a:r>
                    </a:p>
                    <a:p>
                      <a:endParaRPr lang="fr-FR" dirty="0">
                        <a:latin typeface="Futura "/>
                      </a:endParaRPr>
                    </a:p>
                  </a:txBody>
                  <a:tcPr/>
                </a:tc>
                <a:tc>
                  <a:txBody>
                    <a:bodyPr/>
                    <a:lstStyle/>
                    <a:p>
                      <a:r>
                        <a:rPr lang="fr-SN" sz="1800" kern="1200" dirty="0">
                          <a:solidFill>
                            <a:schemeClr val="dk1"/>
                          </a:solidFill>
                          <a:effectLst/>
                          <a:latin typeface="Futura "/>
                          <a:ea typeface="+mn-ea"/>
                          <a:cs typeface="+mn-cs"/>
                        </a:rPr>
                        <a:t>Exemple : la fondation Sen’Finances a bénéficié d’un financement du Fonds d’investissement solidaire du Québec (FISIQ) pour un programme d’investissement pour l’énergie verte.</a:t>
                      </a:r>
                    </a:p>
                    <a:p>
                      <a:endParaRPr lang="fr-FR" dirty="0">
                        <a:latin typeface="Futura "/>
                      </a:endParaRPr>
                    </a:p>
                  </a:txBody>
                  <a:tcPr/>
                </a:tc>
                <a:extLst>
                  <a:ext uri="{0D108BD9-81ED-4DB2-BD59-A6C34878D82A}">
                    <a16:rowId xmlns:a16="http://schemas.microsoft.com/office/drawing/2014/main" val="1676478333"/>
                  </a:ext>
                </a:extLst>
              </a:tr>
              <a:tr h="10315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SN" sz="1800" kern="1200" dirty="0">
                          <a:solidFill>
                            <a:schemeClr val="dk1"/>
                          </a:solidFill>
                          <a:effectLst/>
                          <a:latin typeface="Futura "/>
                          <a:ea typeface="+mn-ea"/>
                          <a:cs typeface="+mn-cs"/>
                        </a:rPr>
                        <a:t>Subvention  de la SAR l’affectation d’une </a:t>
                      </a:r>
                      <a:r>
                        <a:rPr lang="fr-SN" sz="1800" kern="1200">
                          <a:solidFill>
                            <a:schemeClr val="dk1"/>
                          </a:solidFill>
                          <a:effectLst/>
                          <a:latin typeface="Futura "/>
                          <a:ea typeface="+mn-ea"/>
                          <a:cs typeface="+mn-cs"/>
                        </a:rPr>
                        <a:t>dotation annuelle et </a:t>
                      </a:r>
                      <a:r>
                        <a:rPr lang="fr-SN" sz="1800" kern="1200" dirty="0">
                          <a:solidFill>
                            <a:schemeClr val="dk1"/>
                          </a:solidFill>
                          <a:effectLst/>
                          <a:latin typeface="Futura "/>
                          <a:ea typeface="+mn-ea"/>
                          <a:cs typeface="+mn-cs"/>
                        </a:rPr>
                        <a:t>par la mise en place de projets générateurs de crédits carbone  : modernisation de la raffinerie et projets SAR 2.0, projets agrobiologiques, gestion des déchets, restauration de mangroves…</a:t>
                      </a:r>
                      <a:endParaRPr lang="fr-FR" dirty="0">
                        <a:latin typeface="Futura "/>
                      </a:endParaRPr>
                    </a:p>
                  </a:txBody>
                  <a:tcPr/>
                </a:tc>
                <a:tc>
                  <a:txBody>
                    <a:bodyPr/>
                    <a:lstStyle/>
                    <a:p>
                      <a:r>
                        <a:rPr lang="fr-SN" sz="1800" kern="1200" dirty="0">
                          <a:solidFill>
                            <a:schemeClr val="dk1"/>
                          </a:solidFill>
                          <a:effectLst/>
                          <a:latin typeface="Futura "/>
                          <a:ea typeface="+mn-ea"/>
                          <a:cs typeface="+mn-cs"/>
                        </a:rPr>
                        <a:t>Exemple : la Fondation Senelec est subventionnée par la vente des crédits carbone générés par la centrale éolienne de Taïba Ndiaye (300.000 CO</a:t>
                      </a:r>
                      <a:r>
                        <a:rPr lang="fr-SN" sz="1800" kern="1200" baseline="-25000" dirty="0">
                          <a:solidFill>
                            <a:schemeClr val="dk1"/>
                          </a:solidFill>
                          <a:effectLst/>
                          <a:latin typeface="Futura "/>
                          <a:ea typeface="+mn-ea"/>
                          <a:cs typeface="+mn-cs"/>
                        </a:rPr>
                        <a:t>2</a:t>
                      </a:r>
                      <a:r>
                        <a:rPr lang="fr-SN" sz="1800" kern="1200" dirty="0">
                          <a:solidFill>
                            <a:schemeClr val="dk1"/>
                          </a:solidFill>
                          <a:effectLst/>
                          <a:latin typeface="Futura "/>
                          <a:ea typeface="+mn-ea"/>
                          <a:cs typeface="+mn-cs"/>
                        </a:rPr>
                        <a:t>/an échangés sur le marché international), le 1</a:t>
                      </a:r>
                      <a:r>
                        <a:rPr lang="fr-SN" sz="1800" kern="1200" baseline="30000" dirty="0">
                          <a:solidFill>
                            <a:schemeClr val="dk1"/>
                          </a:solidFill>
                          <a:effectLst/>
                          <a:latin typeface="Futura "/>
                          <a:ea typeface="+mn-ea"/>
                          <a:cs typeface="+mn-cs"/>
                        </a:rPr>
                        <a:t>er</a:t>
                      </a:r>
                      <a:r>
                        <a:rPr lang="fr-SN" sz="1800" kern="1200" dirty="0">
                          <a:solidFill>
                            <a:schemeClr val="dk1"/>
                          </a:solidFill>
                          <a:effectLst/>
                          <a:latin typeface="Futura "/>
                          <a:ea typeface="+mn-ea"/>
                          <a:cs typeface="+mn-cs"/>
                        </a:rPr>
                        <a:t> paiement reçu était de 1.000.000€ entièrement affecté au financement de la fondation sur autorisation du Conseil d’administration de la société,</a:t>
                      </a:r>
                    </a:p>
                    <a:p>
                      <a:endParaRPr lang="fr-FR" dirty="0">
                        <a:latin typeface="Futura "/>
                      </a:endParaRPr>
                    </a:p>
                  </a:txBody>
                  <a:tcPr/>
                </a:tc>
                <a:extLst>
                  <a:ext uri="{0D108BD9-81ED-4DB2-BD59-A6C34878D82A}">
                    <a16:rowId xmlns:a16="http://schemas.microsoft.com/office/drawing/2014/main" val="351429598"/>
                  </a:ext>
                </a:extLst>
              </a:tr>
              <a:tr h="12696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SN" sz="1800" kern="1200" dirty="0">
                          <a:solidFill>
                            <a:schemeClr val="dk1"/>
                          </a:solidFill>
                          <a:effectLst/>
                          <a:latin typeface="Futura "/>
                          <a:ea typeface="+mn-ea"/>
                          <a:cs typeface="+mn-cs"/>
                        </a:rPr>
                        <a:t>Fonds propres affectés et dotation : la dotation peut être placé et générer des revenus (intérêts et dividendes) qui serviront à financer la Fondation dans le long terme.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SN" sz="1800" kern="1200" dirty="0">
                        <a:solidFill>
                          <a:schemeClr val="dk1"/>
                        </a:solidFill>
                        <a:effectLst/>
                        <a:latin typeface="Futura "/>
                        <a:ea typeface="+mn-ea"/>
                        <a:cs typeface="+mn-cs"/>
                      </a:endParaRPr>
                    </a:p>
                    <a:p>
                      <a:endParaRPr lang="fr-FR" dirty="0">
                        <a:latin typeface="Futura "/>
                      </a:endParaRPr>
                    </a:p>
                  </a:txBody>
                  <a:tcPr/>
                </a:tc>
                <a:tc>
                  <a:txBody>
                    <a:bodyPr/>
                    <a:lstStyle/>
                    <a:p>
                      <a:pPr lvl="0"/>
                      <a:r>
                        <a:rPr lang="fr-SN" sz="1800" kern="1200" dirty="0">
                          <a:solidFill>
                            <a:schemeClr val="dk1"/>
                          </a:solidFill>
                          <a:effectLst/>
                          <a:latin typeface="Futura "/>
                          <a:ea typeface="+mn-ea"/>
                          <a:cs typeface="+mn-cs"/>
                        </a:rPr>
                        <a:t> Exemple : beaucoup de fondations d’entreprises construisent progressivement un fonds dédié via les apports initiaux et réinvestissements (approche institutionnelle mentionnée par plusieurs acteurs RSE</a:t>
                      </a:r>
                    </a:p>
                    <a:p>
                      <a:endParaRPr lang="fr-FR" dirty="0">
                        <a:latin typeface="Futura "/>
                      </a:endParaRPr>
                    </a:p>
                  </a:txBody>
                  <a:tcPr/>
                </a:tc>
                <a:extLst>
                  <a:ext uri="{0D108BD9-81ED-4DB2-BD59-A6C34878D82A}">
                    <a16:rowId xmlns:a16="http://schemas.microsoft.com/office/drawing/2014/main" val="2875745152"/>
                  </a:ext>
                </a:extLst>
              </a:tr>
              <a:tr h="1381429">
                <a:tc>
                  <a:txBody>
                    <a:bodyPr/>
                    <a:lstStyle/>
                    <a:p>
                      <a:pPr lvl="0"/>
                      <a:r>
                        <a:rPr lang="fr-SN" sz="1800" kern="1200" dirty="0">
                          <a:solidFill>
                            <a:schemeClr val="dk1"/>
                          </a:solidFill>
                          <a:effectLst/>
                          <a:latin typeface="Futura "/>
                          <a:ea typeface="+mn-ea"/>
                          <a:cs typeface="+mn-cs"/>
                        </a:rPr>
                        <a:t>Mise en place d’activités génératrices de revenus : proposer des services payants (formations, diagnostics, vente de produits issues des entités d’économies circulaires créées par la Fondation, revalorisation des déchets industriels et de recyclage</a:t>
                      </a:r>
                    </a:p>
                    <a:p>
                      <a:pPr lvl="0"/>
                      <a:endParaRPr lang="fr-SN" sz="1800" kern="1200" dirty="0">
                        <a:solidFill>
                          <a:schemeClr val="dk1"/>
                        </a:solidFill>
                        <a:effectLst/>
                        <a:latin typeface="Futura "/>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SN" sz="1800" kern="1200" dirty="0">
                          <a:solidFill>
                            <a:schemeClr val="dk1"/>
                          </a:solidFill>
                          <a:effectLst/>
                          <a:latin typeface="Futura "/>
                          <a:ea typeface="+mn-ea"/>
                          <a:cs typeface="+mn-cs"/>
                        </a:rPr>
                        <a:t>Exemple : Les ICS développent des projets agricoles et commerciaux qui génèrent des revenus réutilisables pour l’impact social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SN" sz="1800" kern="1200" dirty="0">
                        <a:solidFill>
                          <a:schemeClr val="dk1"/>
                        </a:solidFill>
                        <a:effectLst/>
                        <a:latin typeface="Futura "/>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SN" sz="1800" kern="1200" dirty="0">
                        <a:solidFill>
                          <a:schemeClr val="dk1"/>
                        </a:solidFill>
                        <a:effectLst/>
                        <a:latin typeface="Futura "/>
                        <a:ea typeface="+mn-ea"/>
                        <a:cs typeface="+mn-cs"/>
                      </a:endParaRPr>
                    </a:p>
                    <a:p>
                      <a:endParaRPr lang="fr-FR" dirty="0">
                        <a:latin typeface="Futura "/>
                      </a:endParaRPr>
                    </a:p>
                  </a:txBody>
                  <a:tcPr/>
                </a:tc>
                <a:extLst>
                  <a:ext uri="{0D108BD9-81ED-4DB2-BD59-A6C34878D82A}">
                    <a16:rowId xmlns:a16="http://schemas.microsoft.com/office/drawing/2014/main" val="4188666695"/>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00200" y="519746"/>
            <a:ext cx="9525000" cy="1165718"/>
            <a:chOff x="0" y="0"/>
            <a:chExt cx="12192000" cy="1554290"/>
          </a:xfrm>
        </p:grpSpPr>
        <p:sp>
          <p:nvSpPr>
            <p:cNvPr id="3" name="Freeform 3"/>
            <p:cNvSpPr/>
            <p:nvPr/>
          </p:nvSpPr>
          <p:spPr>
            <a:xfrm>
              <a:off x="0" y="0"/>
              <a:ext cx="12192000" cy="1554226"/>
            </a:xfrm>
            <a:custGeom>
              <a:avLst/>
              <a:gdLst/>
              <a:ahLst/>
              <a:cxnLst/>
              <a:rect l="l" t="t" r="r" b="b"/>
              <a:pathLst>
                <a:path w="12192000" h="1554226">
                  <a:moveTo>
                    <a:pt x="0" y="0"/>
                  </a:moveTo>
                  <a:lnTo>
                    <a:pt x="2458720" y="0"/>
                  </a:lnTo>
                  <a:lnTo>
                    <a:pt x="2600960" y="0"/>
                  </a:lnTo>
                  <a:lnTo>
                    <a:pt x="4871720" y="0"/>
                  </a:lnTo>
                  <a:lnTo>
                    <a:pt x="5059680" y="0"/>
                  </a:lnTo>
                  <a:lnTo>
                    <a:pt x="5603367" y="0"/>
                  </a:lnTo>
                  <a:lnTo>
                    <a:pt x="5623560" y="0"/>
                  </a:lnTo>
                  <a:lnTo>
                    <a:pt x="6355207" y="0"/>
                  </a:lnTo>
                  <a:lnTo>
                    <a:pt x="7330440" y="0"/>
                  </a:lnTo>
                  <a:lnTo>
                    <a:pt x="7472680" y="0"/>
                  </a:lnTo>
                  <a:lnTo>
                    <a:pt x="8062087" y="0"/>
                  </a:lnTo>
                  <a:lnTo>
                    <a:pt x="8082280" y="0"/>
                  </a:lnTo>
                  <a:lnTo>
                    <a:pt x="8204327" y="0"/>
                  </a:lnTo>
                  <a:lnTo>
                    <a:pt x="8224520" y="0"/>
                  </a:lnTo>
                  <a:lnTo>
                    <a:pt x="8813927" y="0"/>
                  </a:lnTo>
                  <a:lnTo>
                    <a:pt x="8956167" y="0"/>
                  </a:lnTo>
                  <a:lnTo>
                    <a:pt x="9931400" y="0"/>
                  </a:lnTo>
                  <a:lnTo>
                    <a:pt x="10663047" y="0"/>
                  </a:lnTo>
                  <a:lnTo>
                    <a:pt x="10683240" y="0"/>
                  </a:lnTo>
                  <a:lnTo>
                    <a:pt x="11414887" y="0"/>
                  </a:lnTo>
                  <a:lnTo>
                    <a:pt x="12192000" y="777113"/>
                  </a:lnTo>
                  <a:lnTo>
                    <a:pt x="11414887" y="1554226"/>
                  </a:lnTo>
                  <a:lnTo>
                    <a:pt x="10683240" y="1554226"/>
                  </a:lnTo>
                  <a:lnTo>
                    <a:pt x="10663047" y="1554226"/>
                  </a:lnTo>
                  <a:lnTo>
                    <a:pt x="9931400" y="1554226"/>
                  </a:lnTo>
                  <a:lnTo>
                    <a:pt x="8956167" y="1554226"/>
                  </a:lnTo>
                  <a:lnTo>
                    <a:pt x="8813927" y="1554226"/>
                  </a:lnTo>
                  <a:lnTo>
                    <a:pt x="8224520" y="1554226"/>
                  </a:lnTo>
                  <a:lnTo>
                    <a:pt x="8204326" y="1554226"/>
                  </a:lnTo>
                  <a:lnTo>
                    <a:pt x="8082280" y="1554226"/>
                  </a:lnTo>
                  <a:lnTo>
                    <a:pt x="8062087" y="1554226"/>
                  </a:lnTo>
                  <a:lnTo>
                    <a:pt x="7472680" y="1554226"/>
                  </a:lnTo>
                  <a:lnTo>
                    <a:pt x="7330440" y="1554226"/>
                  </a:lnTo>
                  <a:lnTo>
                    <a:pt x="6355207" y="1554226"/>
                  </a:lnTo>
                  <a:lnTo>
                    <a:pt x="5623560" y="1554226"/>
                  </a:lnTo>
                  <a:lnTo>
                    <a:pt x="5603367" y="1554226"/>
                  </a:lnTo>
                  <a:lnTo>
                    <a:pt x="5059680" y="1554226"/>
                  </a:lnTo>
                  <a:lnTo>
                    <a:pt x="4871720" y="1554226"/>
                  </a:lnTo>
                  <a:lnTo>
                    <a:pt x="2600960" y="1554226"/>
                  </a:lnTo>
                  <a:lnTo>
                    <a:pt x="2458720" y="1554226"/>
                  </a:lnTo>
                  <a:lnTo>
                    <a:pt x="0" y="1554226"/>
                  </a:lnTo>
                  <a:close/>
                </a:path>
              </a:pathLst>
            </a:custGeom>
            <a:solidFill>
              <a:srgbClr val="DDDDDD"/>
            </a:solidFill>
          </p:spPr>
          <p:txBody>
            <a:bodyPr/>
            <a:lstStyle/>
            <a:p>
              <a:endParaRPr lang="fr-FR"/>
            </a:p>
          </p:txBody>
        </p:sp>
      </p:grpSp>
      <p:sp>
        <p:nvSpPr>
          <p:cNvPr id="4" name="TextBox 4"/>
          <p:cNvSpPr txBox="1"/>
          <p:nvPr/>
        </p:nvSpPr>
        <p:spPr>
          <a:xfrm>
            <a:off x="1039938" y="583750"/>
            <a:ext cx="6375082" cy="1654299"/>
          </a:xfrm>
          <a:prstGeom prst="rect">
            <a:avLst/>
          </a:prstGeom>
        </p:spPr>
        <p:txBody>
          <a:bodyPr lIns="0" tIns="0" rIns="0" bIns="0" rtlCol="0" anchor="t">
            <a:spAutoFit/>
          </a:bodyPr>
          <a:lstStyle/>
          <a:p>
            <a:pPr>
              <a:lnSpc>
                <a:spcPts val="4320"/>
              </a:lnSpc>
            </a:pPr>
            <a:r>
              <a:rPr lang="fr-FR" sz="3600" b="1">
                <a:solidFill>
                  <a:srgbClr val="000000"/>
                </a:solidFill>
                <a:latin typeface="Futura Ultra-Bold"/>
              </a:rPr>
              <a:t>Gouvernance &amp; Partenariats</a:t>
            </a:r>
          </a:p>
          <a:p>
            <a:pPr algn="l">
              <a:lnSpc>
                <a:spcPts val="4320"/>
              </a:lnSpc>
            </a:pPr>
            <a:r>
              <a:rPr lang="en-US" sz="3600" b="1">
                <a:solidFill>
                  <a:srgbClr val="000000"/>
                </a:solidFill>
                <a:latin typeface="Futura Ultra-Bold"/>
                <a:ea typeface="Futura Ultra-Bold"/>
                <a:cs typeface="Futura Ultra-Bold"/>
                <a:sym typeface="Futura Ultra-Bold"/>
              </a:rPr>
              <a:t> </a:t>
            </a:r>
          </a:p>
        </p:txBody>
      </p:sp>
      <p:grpSp>
        <p:nvGrpSpPr>
          <p:cNvPr id="5" name="Group 5"/>
          <p:cNvGrpSpPr/>
          <p:nvPr/>
        </p:nvGrpSpPr>
        <p:grpSpPr>
          <a:xfrm>
            <a:off x="0" y="519746"/>
            <a:ext cx="936307" cy="1165718"/>
            <a:chOff x="0" y="0"/>
            <a:chExt cx="1248410" cy="1554290"/>
          </a:xfrm>
        </p:grpSpPr>
        <p:sp>
          <p:nvSpPr>
            <p:cNvPr id="6" name="Freeform 6"/>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grpSp>
        <p:nvGrpSpPr>
          <p:cNvPr id="7" name="Group 7"/>
          <p:cNvGrpSpPr/>
          <p:nvPr/>
        </p:nvGrpSpPr>
        <p:grpSpPr>
          <a:xfrm>
            <a:off x="1042986" y="3276352"/>
            <a:ext cx="10490922" cy="5599761"/>
            <a:chOff x="0" y="0"/>
            <a:chExt cx="13987896" cy="7466348"/>
          </a:xfrm>
        </p:grpSpPr>
        <p:sp>
          <p:nvSpPr>
            <p:cNvPr id="8" name="Freeform 8"/>
            <p:cNvSpPr/>
            <p:nvPr/>
          </p:nvSpPr>
          <p:spPr>
            <a:xfrm>
              <a:off x="0" y="0"/>
              <a:ext cx="13987907" cy="7466330"/>
            </a:xfrm>
            <a:custGeom>
              <a:avLst/>
              <a:gdLst/>
              <a:ahLst/>
              <a:cxnLst/>
              <a:rect l="l" t="t" r="r" b="b"/>
              <a:pathLst>
                <a:path w="13987907" h="7466330">
                  <a:moveTo>
                    <a:pt x="0" y="0"/>
                  </a:moveTo>
                  <a:lnTo>
                    <a:pt x="13987907" y="0"/>
                  </a:lnTo>
                  <a:lnTo>
                    <a:pt x="13987907" y="7466330"/>
                  </a:lnTo>
                  <a:lnTo>
                    <a:pt x="0" y="7466330"/>
                  </a:lnTo>
                  <a:close/>
                </a:path>
              </a:pathLst>
            </a:custGeom>
            <a:blipFill>
              <a:blip r:embed="rId2"/>
              <a:stretch>
                <a:fillRect t="-3276" b="-3276"/>
              </a:stretch>
            </a:blipFill>
          </p:spPr>
          <p:txBody>
            <a:bodyPr/>
            <a:lstStyle/>
            <a:p>
              <a:endParaRPr lang="fr-FR"/>
            </a:p>
          </p:txBody>
        </p:sp>
      </p:grpSp>
      <p:grpSp>
        <p:nvGrpSpPr>
          <p:cNvPr id="9" name="Group 9"/>
          <p:cNvGrpSpPr/>
          <p:nvPr/>
        </p:nvGrpSpPr>
        <p:grpSpPr>
          <a:xfrm>
            <a:off x="10024108" y="7419133"/>
            <a:ext cx="7220904" cy="1013412"/>
            <a:chOff x="0" y="0"/>
            <a:chExt cx="9627872" cy="1351216"/>
          </a:xfrm>
        </p:grpSpPr>
        <p:sp>
          <p:nvSpPr>
            <p:cNvPr id="10" name="Freeform 10"/>
            <p:cNvSpPr/>
            <p:nvPr/>
          </p:nvSpPr>
          <p:spPr>
            <a:xfrm>
              <a:off x="0" y="0"/>
              <a:ext cx="9627870" cy="1351153"/>
            </a:xfrm>
            <a:custGeom>
              <a:avLst/>
              <a:gdLst/>
              <a:ahLst/>
              <a:cxnLst/>
              <a:rect l="l" t="t" r="r" b="b"/>
              <a:pathLst>
                <a:path w="9627870" h="1351153">
                  <a:moveTo>
                    <a:pt x="0" y="0"/>
                  </a:moveTo>
                  <a:lnTo>
                    <a:pt x="9627870" y="0"/>
                  </a:lnTo>
                  <a:lnTo>
                    <a:pt x="9627870" y="1351153"/>
                  </a:lnTo>
                  <a:lnTo>
                    <a:pt x="0" y="1351153"/>
                  </a:lnTo>
                  <a:close/>
                </a:path>
              </a:pathLst>
            </a:custGeom>
            <a:solidFill>
              <a:srgbClr val="E72929"/>
            </a:solidFill>
          </p:spPr>
          <p:txBody>
            <a:bodyPr/>
            <a:lstStyle/>
            <a:p>
              <a:endParaRPr lang="fr-FR"/>
            </a:p>
          </p:txBody>
        </p:sp>
      </p:grpSp>
      <p:sp>
        <p:nvSpPr>
          <p:cNvPr id="11" name="TextBox 11"/>
          <p:cNvSpPr txBox="1"/>
          <p:nvPr/>
        </p:nvSpPr>
        <p:spPr>
          <a:xfrm>
            <a:off x="12018644" y="3653246"/>
            <a:ext cx="5240656" cy="461665"/>
          </a:xfrm>
          <a:prstGeom prst="rect">
            <a:avLst/>
          </a:prstGeom>
        </p:spPr>
        <p:txBody>
          <a:bodyPr lIns="0" tIns="0" rIns="0" bIns="0" rtlCol="0" anchor="t">
            <a:spAutoFit/>
          </a:bodyPr>
          <a:lstStyle/>
          <a:p>
            <a:pPr algn="l">
              <a:lnSpc>
                <a:spcPts val="3600"/>
              </a:lnSpc>
            </a:pPr>
            <a:r>
              <a:rPr lang="en-US" sz="3000" b="1" dirty="0">
                <a:solidFill>
                  <a:srgbClr val="FF0000"/>
                </a:solidFill>
                <a:latin typeface="Futura Ultra-Bold"/>
                <a:ea typeface="Futura Ultra-Bold"/>
                <a:cs typeface="Futura Ultra-Bold"/>
                <a:sym typeface="Futura Ultra-Bold"/>
              </a:rPr>
              <a:t>Objectif</a:t>
            </a:r>
          </a:p>
        </p:txBody>
      </p:sp>
      <p:sp>
        <p:nvSpPr>
          <p:cNvPr id="12" name="TextBox 12"/>
          <p:cNvSpPr txBox="1"/>
          <p:nvPr/>
        </p:nvSpPr>
        <p:spPr>
          <a:xfrm>
            <a:off x="12018644" y="4177211"/>
            <a:ext cx="5240656" cy="732188"/>
          </a:xfrm>
          <a:prstGeom prst="rect">
            <a:avLst/>
          </a:prstGeom>
        </p:spPr>
        <p:txBody>
          <a:bodyPr lIns="0" tIns="0" rIns="0" bIns="0" rtlCol="0" anchor="t">
            <a:spAutoFit/>
          </a:bodyPr>
          <a:lstStyle/>
          <a:p>
            <a:pPr>
              <a:lnSpc>
                <a:spcPts val="2999"/>
              </a:lnSpc>
              <a:spcBef>
                <a:spcPct val="0"/>
              </a:spcBef>
            </a:pPr>
            <a:r>
              <a:rPr lang="fr-FR" kern="150" dirty="0">
                <a:latin typeface="Futura "/>
                <a:ea typeface="Aptos" panose="020B0004020202020204" pitchFamily="34" charset="0"/>
                <a:cs typeface="Times New Roman" panose="02020603050405020304" pitchFamily="18" charset="0"/>
              </a:rPr>
              <a:t>garantir une gestion responsable, transparente et inclusive de la fondation</a:t>
            </a:r>
            <a:endParaRPr lang="en-US" sz="1800" dirty="0">
              <a:solidFill>
                <a:srgbClr val="000000"/>
              </a:solidFill>
              <a:latin typeface="Futura "/>
              <a:ea typeface="Futura"/>
              <a:cs typeface="Futura"/>
              <a:sym typeface="Futur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9682" y="3030358"/>
            <a:ext cx="6454118" cy="5599762"/>
            <a:chOff x="0" y="0"/>
            <a:chExt cx="6201642" cy="7466350"/>
          </a:xfrm>
        </p:grpSpPr>
        <p:sp>
          <p:nvSpPr>
            <p:cNvPr id="3" name="Freeform 3"/>
            <p:cNvSpPr/>
            <p:nvPr/>
          </p:nvSpPr>
          <p:spPr>
            <a:xfrm>
              <a:off x="0" y="0"/>
              <a:ext cx="6201664" cy="7466330"/>
            </a:xfrm>
            <a:custGeom>
              <a:avLst/>
              <a:gdLst/>
              <a:ahLst/>
              <a:cxnLst/>
              <a:rect l="l" t="t" r="r" b="b"/>
              <a:pathLst>
                <a:path w="6201664" h="7466330">
                  <a:moveTo>
                    <a:pt x="0" y="0"/>
                  </a:moveTo>
                  <a:lnTo>
                    <a:pt x="6201664" y="0"/>
                  </a:lnTo>
                  <a:lnTo>
                    <a:pt x="6201664" y="7466330"/>
                  </a:lnTo>
                  <a:lnTo>
                    <a:pt x="0" y="7466330"/>
                  </a:lnTo>
                </a:path>
              </a:pathLst>
            </a:custGeom>
            <a:solidFill>
              <a:srgbClr val="E72929"/>
            </a:solidFill>
          </p:spPr>
          <p:txBody>
            <a:bodyPr/>
            <a:lstStyle/>
            <a:p>
              <a:endParaRPr lang="fr-FR"/>
            </a:p>
          </p:txBody>
        </p:sp>
      </p:grpSp>
      <p:grpSp>
        <p:nvGrpSpPr>
          <p:cNvPr id="14" name="Group 14"/>
          <p:cNvGrpSpPr/>
          <p:nvPr/>
        </p:nvGrpSpPr>
        <p:grpSpPr>
          <a:xfrm>
            <a:off x="0" y="519746"/>
            <a:ext cx="9144000" cy="1165718"/>
            <a:chOff x="0" y="0"/>
            <a:chExt cx="12192000" cy="1554290"/>
          </a:xfrm>
        </p:grpSpPr>
        <p:sp>
          <p:nvSpPr>
            <p:cNvPr id="15" name="Freeform 15"/>
            <p:cNvSpPr/>
            <p:nvPr/>
          </p:nvSpPr>
          <p:spPr>
            <a:xfrm>
              <a:off x="0" y="0"/>
              <a:ext cx="12192000" cy="1554226"/>
            </a:xfrm>
            <a:custGeom>
              <a:avLst/>
              <a:gdLst/>
              <a:ahLst/>
              <a:cxnLst/>
              <a:rect l="l" t="t" r="r" b="b"/>
              <a:pathLst>
                <a:path w="12192000" h="1554226">
                  <a:moveTo>
                    <a:pt x="0" y="0"/>
                  </a:moveTo>
                  <a:lnTo>
                    <a:pt x="2458720" y="0"/>
                  </a:lnTo>
                  <a:lnTo>
                    <a:pt x="2600960" y="0"/>
                  </a:lnTo>
                  <a:lnTo>
                    <a:pt x="4871720" y="0"/>
                  </a:lnTo>
                  <a:lnTo>
                    <a:pt x="5059680" y="0"/>
                  </a:lnTo>
                  <a:lnTo>
                    <a:pt x="5603367" y="0"/>
                  </a:lnTo>
                  <a:lnTo>
                    <a:pt x="5623560" y="0"/>
                  </a:lnTo>
                  <a:lnTo>
                    <a:pt x="6355207" y="0"/>
                  </a:lnTo>
                  <a:lnTo>
                    <a:pt x="7330440" y="0"/>
                  </a:lnTo>
                  <a:lnTo>
                    <a:pt x="7472680" y="0"/>
                  </a:lnTo>
                  <a:lnTo>
                    <a:pt x="8062087" y="0"/>
                  </a:lnTo>
                  <a:lnTo>
                    <a:pt x="8082280" y="0"/>
                  </a:lnTo>
                  <a:lnTo>
                    <a:pt x="8204327" y="0"/>
                  </a:lnTo>
                  <a:lnTo>
                    <a:pt x="8224520" y="0"/>
                  </a:lnTo>
                  <a:lnTo>
                    <a:pt x="8813927" y="0"/>
                  </a:lnTo>
                  <a:lnTo>
                    <a:pt x="8956167" y="0"/>
                  </a:lnTo>
                  <a:lnTo>
                    <a:pt x="9931400" y="0"/>
                  </a:lnTo>
                  <a:lnTo>
                    <a:pt x="10663047" y="0"/>
                  </a:lnTo>
                  <a:lnTo>
                    <a:pt x="10683240" y="0"/>
                  </a:lnTo>
                  <a:lnTo>
                    <a:pt x="11414887" y="0"/>
                  </a:lnTo>
                  <a:lnTo>
                    <a:pt x="12192000" y="777113"/>
                  </a:lnTo>
                  <a:lnTo>
                    <a:pt x="11414887" y="1554226"/>
                  </a:lnTo>
                  <a:lnTo>
                    <a:pt x="10683240" y="1554226"/>
                  </a:lnTo>
                  <a:lnTo>
                    <a:pt x="10663047" y="1554226"/>
                  </a:lnTo>
                  <a:lnTo>
                    <a:pt x="9931400" y="1554226"/>
                  </a:lnTo>
                  <a:lnTo>
                    <a:pt x="8956167" y="1554226"/>
                  </a:lnTo>
                  <a:lnTo>
                    <a:pt x="8813927" y="1554226"/>
                  </a:lnTo>
                  <a:lnTo>
                    <a:pt x="8224520" y="1554226"/>
                  </a:lnTo>
                  <a:lnTo>
                    <a:pt x="8204326" y="1554226"/>
                  </a:lnTo>
                  <a:lnTo>
                    <a:pt x="8082280" y="1554226"/>
                  </a:lnTo>
                  <a:lnTo>
                    <a:pt x="8062087" y="1554226"/>
                  </a:lnTo>
                  <a:lnTo>
                    <a:pt x="7472680" y="1554226"/>
                  </a:lnTo>
                  <a:lnTo>
                    <a:pt x="7330440" y="1554226"/>
                  </a:lnTo>
                  <a:lnTo>
                    <a:pt x="6355207" y="1554226"/>
                  </a:lnTo>
                  <a:lnTo>
                    <a:pt x="5623560" y="1554226"/>
                  </a:lnTo>
                  <a:lnTo>
                    <a:pt x="5603367" y="1554226"/>
                  </a:lnTo>
                  <a:lnTo>
                    <a:pt x="5059680" y="1554226"/>
                  </a:lnTo>
                  <a:lnTo>
                    <a:pt x="4871720" y="1554226"/>
                  </a:lnTo>
                  <a:lnTo>
                    <a:pt x="2600960" y="1554226"/>
                  </a:lnTo>
                  <a:lnTo>
                    <a:pt x="2458720" y="1554226"/>
                  </a:lnTo>
                  <a:lnTo>
                    <a:pt x="0" y="1554226"/>
                  </a:lnTo>
                  <a:close/>
                </a:path>
              </a:pathLst>
            </a:custGeom>
            <a:solidFill>
              <a:srgbClr val="DDDDDD"/>
            </a:solidFill>
          </p:spPr>
          <p:txBody>
            <a:bodyPr/>
            <a:lstStyle/>
            <a:p>
              <a:endParaRPr lang="fr-FR"/>
            </a:p>
          </p:txBody>
        </p:sp>
      </p:grpSp>
      <p:grpSp>
        <p:nvGrpSpPr>
          <p:cNvPr id="16" name="Group 16"/>
          <p:cNvGrpSpPr/>
          <p:nvPr/>
        </p:nvGrpSpPr>
        <p:grpSpPr>
          <a:xfrm>
            <a:off x="0" y="519746"/>
            <a:ext cx="936307" cy="1165718"/>
            <a:chOff x="0" y="0"/>
            <a:chExt cx="1248410" cy="1554290"/>
          </a:xfrm>
        </p:grpSpPr>
        <p:sp>
          <p:nvSpPr>
            <p:cNvPr id="17" name="Freeform 17"/>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sp>
        <p:nvSpPr>
          <p:cNvPr id="23" name="TextBox 23"/>
          <p:cNvSpPr txBox="1"/>
          <p:nvPr/>
        </p:nvSpPr>
        <p:spPr>
          <a:xfrm>
            <a:off x="12789134" y="5599407"/>
            <a:ext cx="4260540" cy="461665"/>
          </a:xfrm>
          <a:prstGeom prst="rect">
            <a:avLst/>
          </a:prstGeom>
        </p:spPr>
        <p:txBody>
          <a:bodyPr lIns="0" tIns="0" rIns="0" bIns="0" rtlCol="0" anchor="t">
            <a:spAutoFit/>
          </a:bodyPr>
          <a:lstStyle/>
          <a:p>
            <a:pPr algn="ctr">
              <a:lnSpc>
                <a:spcPts val="3600"/>
              </a:lnSpc>
            </a:pPr>
            <a:r>
              <a:rPr lang="en-US" sz="3000" b="1">
                <a:solidFill>
                  <a:srgbClr val="FFFFFF"/>
                </a:solidFill>
                <a:latin typeface="Futura Ultra-Bold"/>
                <a:ea typeface="Futura Ultra-Bold"/>
                <a:cs typeface="Futura Ultra-Bold"/>
                <a:sym typeface="Futura Ultra-Bold"/>
              </a:rPr>
              <a:t>Contribution</a:t>
            </a:r>
          </a:p>
        </p:txBody>
      </p:sp>
      <p:sp>
        <p:nvSpPr>
          <p:cNvPr id="27" name="TextBox 27"/>
          <p:cNvSpPr txBox="1"/>
          <p:nvPr/>
        </p:nvSpPr>
        <p:spPr>
          <a:xfrm>
            <a:off x="1028700" y="754942"/>
            <a:ext cx="7505700" cy="551433"/>
          </a:xfrm>
          <a:prstGeom prst="rect">
            <a:avLst/>
          </a:prstGeom>
        </p:spPr>
        <p:txBody>
          <a:bodyPr wrap="square" lIns="0" tIns="0" rIns="0" bIns="0" rtlCol="0" anchor="t">
            <a:spAutoFit/>
          </a:bodyPr>
          <a:lstStyle/>
          <a:p>
            <a:pPr>
              <a:lnSpc>
                <a:spcPts val="4320"/>
              </a:lnSpc>
            </a:pPr>
            <a:r>
              <a:rPr lang="fr-FR" sz="3600" b="1">
                <a:solidFill>
                  <a:srgbClr val="000000"/>
                </a:solidFill>
                <a:latin typeface="Futura Ultra-Bold"/>
              </a:rPr>
              <a:t>Gouvernance &amp; Partenariats</a:t>
            </a:r>
          </a:p>
        </p:txBody>
      </p:sp>
      <p:sp>
        <p:nvSpPr>
          <p:cNvPr id="32" name="ZoneTexte 31">
            <a:extLst>
              <a:ext uri="{FF2B5EF4-FFF2-40B4-BE49-F238E27FC236}">
                <a16:creationId xmlns:a16="http://schemas.microsoft.com/office/drawing/2014/main" id="{01EA1F3F-0A71-B3F5-5AEB-83489FF3D459}"/>
              </a:ext>
            </a:extLst>
          </p:cNvPr>
          <p:cNvSpPr txBox="1"/>
          <p:nvPr/>
        </p:nvSpPr>
        <p:spPr>
          <a:xfrm>
            <a:off x="1117114" y="3469035"/>
            <a:ext cx="4845509" cy="4612353"/>
          </a:xfrm>
          <a:prstGeom prst="rect">
            <a:avLst/>
          </a:prstGeom>
          <a:noFill/>
        </p:spPr>
        <p:txBody>
          <a:bodyPr wrap="square">
            <a:spAutoFit/>
          </a:bodyPr>
          <a:lstStyle/>
          <a:p>
            <a:pPr algn="just">
              <a:lnSpc>
                <a:spcPct val="115000"/>
              </a:lnSpc>
              <a:spcAft>
                <a:spcPts val="800"/>
              </a:spcAft>
              <a:buNone/>
            </a:pPr>
            <a:r>
              <a:rPr lang="fr-FR">
                <a:solidFill>
                  <a:schemeClr val="bg1"/>
                </a:solidFill>
                <a:latin typeface="Futura"/>
              </a:rPr>
              <a:t>• Création d’un comité de gouvernance tripartite</a:t>
            </a:r>
          </a:p>
          <a:p>
            <a:pPr algn="just">
              <a:lnSpc>
                <a:spcPct val="115000"/>
              </a:lnSpc>
              <a:spcAft>
                <a:spcPts val="800"/>
              </a:spcAft>
              <a:buNone/>
            </a:pPr>
            <a:r>
              <a:rPr lang="fr-FR">
                <a:solidFill>
                  <a:schemeClr val="bg1"/>
                </a:solidFill>
                <a:latin typeface="Futura"/>
              </a:rPr>
              <a:t>• Évaluation annuelle des projets</a:t>
            </a:r>
          </a:p>
          <a:p>
            <a:pPr algn="just">
              <a:lnSpc>
                <a:spcPct val="115000"/>
              </a:lnSpc>
              <a:spcAft>
                <a:spcPts val="800"/>
              </a:spcAft>
              <a:buNone/>
            </a:pPr>
            <a:endParaRPr lang="fr-FR">
              <a:solidFill>
                <a:schemeClr val="bg1"/>
              </a:solidFill>
              <a:latin typeface="Futura"/>
            </a:endParaRPr>
          </a:p>
          <a:p>
            <a:pPr algn="just">
              <a:lnSpc>
                <a:spcPct val="115000"/>
              </a:lnSpc>
              <a:spcAft>
                <a:spcPts val="800"/>
              </a:spcAft>
              <a:buNone/>
            </a:pPr>
            <a:r>
              <a:rPr lang="fr-FR">
                <a:solidFill>
                  <a:schemeClr val="bg1"/>
                </a:solidFill>
                <a:latin typeface="Futura"/>
              </a:rPr>
              <a:t>• Publication annuelle d’un rapport RSE et d’impact</a:t>
            </a:r>
          </a:p>
          <a:p>
            <a:pPr algn="just">
              <a:lnSpc>
                <a:spcPct val="115000"/>
              </a:lnSpc>
              <a:spcAft>
                <a:spcPts val="800"/>
              </a:spcAft>
              <a:buNone/>
            </a:pPr>
            <a:endParaRPr lang="fr-FR">
              <a:solidFill>
                <a:schemeClr val="bg1"/>
              </a:solidFill>
              <a:latin typeface="Futura"/>
            </a:endParaRPr>
          </a:p>
          <a:p>
            <a:pPr algn="just">
              <a:lnSpc>
                <a:spcPct val="115000"/>
              </a:lnSpc>
              <a:spcAft>
                <a:spcPts val="800"/>
              </a:spcAft>
              <a:buNone/>
            </a:pPr>
            <a:r>
              <a:rPr lang="fr-FR">
                <a:solidFill>
                  <a:schemeClr val="bg1"/>
                </a:solidFill>
                <a:latin typeface="Futura"/>
              </a:rPr>
              <a:t>• Mise en œuvre d’outils de suivi-évaluation et d’audit</a:t>
            </a:r>
          </a:p>
          <a:p>
            <a:pPr algn="just">
              <a:lnSpc>
                <a:spcPct val="115000"/>
              </a:lnSpc>
              <a:spcAft>
                <a:spcPts val="800"/>
              </a:spcAft>
              <a:buNone/>
            </a:pPr>
            <a:endParaRPr lang="fr-FR">
              <a:solidFill>
                <a:schemeClr val="bg1"/>
              </a:solidFill>
              <a:latin typeface="Futura"/>
            </a:endParaRPr>
          </a:p>
          <a:p>
            <a:pPr algn="just">
              <a:lnSpc>
                <a:spcPct val="115000"/>
              </a:lnSpc>
              <a:spcAft>
                <a:spcPts val="800"/>
              </a:spcAft>
            </a:pPr>
            <a:r>
              <a:rPr lang="fr-FR">
                <a:solidFill>
                  <a:schemeClr val="bg1"/>
                </a:solidFill>
                <a:latin typeface="Futura"/>
              </a:rPr>
              <a:t>• Renforcement des partenariats avec ONG, collectivités, institutions internationales</a:t>
            </a:r>
            <a:r>
              <a:rPr lang="fr-FR" sz="1800" kern="150">
                <a:effectLst/>
                <a:latin typeface="Aptos" panose="020B0004020202020204" pitchFamily="34" charset="0"/>
                <a:ea typeface="Aptos" panose="020B0004020202020204" pitchFamily="34" charset="0"/>
                <a:cs typeface="Times New Roman" panose="02020603050405020304" pitchFamily="18" charset="0"/>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985918"/>
            <a:ext cx="18288000" cy="4301082"/>
            <a:chOff x="0" y="0"/>
            <a:chExt cx="24384000" cy="5734776"/>
          </a:xfrm>
        </p:grpSpPr>
        <p:sp>
          <p:nvSpPr>
            <p:cNvPr id="3" name="Freeform 3"/>
            <p:cNvSpPr/>
            <p:nvPr/>
          </p:nvSpPr>
          <p:spPr>
            <a:xfrm>
              <a:off x="0" y="0"/>
              <a:ext cx="24384000" cy="5734812"/>
            </a:xfrm>
            <a:custGeom>
              <a:avLst/>
              <a:gdLst/>
              <a:ahLst/>
              <a:cxnLst/>
              <a:rect l="l" t="t" r="r" b="b"/>
              <a:pathLst>
                <a:path w="24384000" h="5734812">
                  <a:moveTo>
                    <a:pt x="0" y="0"/>
                  </a:moveTo>
                  <a:lnTo>
                    <a:pt x="24384000" y="0"/>
                  </a:lnTo>
                  <a:lnTo>
                    <a:pt x="24384000" y="5734812"/>
                  </a:lnTo>
                  <a:lnTo>
                    <a:pt x="0" y="5734812"/>
                  </a:lnTo>
                  <a:close/>
                </a:path>
              </a:pathLst>
            </a:custGeom>
            <a:blipFill>
              <a:blip r:embed="rId2"/>
              <a:stretch>
                <a:fillRect t="-116230" b="-22408"/>
              </a:stretch>
            </a:blipFill>
          </p:spPr>
          <p:txBody>
            <a:bodyPr/>
            <a:lstStyle/>
            <a:p>
              <a:endParaRPr lang="fr-FR"/>
            </a:p>
          </p:txBody>
        </p:sp>
      </p:grpSp>
      <p:grpSp>
        <p:nvGrpSpPr>
          <p:cNvPr id="4" name="Group 4"/>
          <p:cNvGrpSpPr/>
          <p:nvPr/>
        </p:nvGrpSpPr>
        <p:grpSpPr>
          <a:xfrm>
            <a:off x="8146473" y="4988391"/>
            <a:ext cx="1995054" cy="1995054"/>
            <a:chOff x="0" y="0"/>
            <a:chExt cx="2660072" cy="2660072"/>
          </a:xfrm>
        </p:grpSpPr>
        <p:sp>
          <p:nvSpPr>
            <p:cNvPr id="5" name="Freeform 5"/>
            <p:cNvSpPr/>
            <p:nvPr/>
          </p:nvSpPr>
          <p:spPr>
            <a:xfrm>
              <a:off x="0" y="0"/>
              <a:ext cx="2660015" cy="2660015"/>
            </a:xfrm>
            <a:custGeom>
              <a:avLst/>
              <a:gdLst/>
              <a:ahLst/>
              <a:cxnLst/>
              <a:rect l="l" t="t" r="r" b="b"/>
              <a:pathLst>
                <a:path w="2660015" h="2660015">
                  <a:moveTo>
                    <a:pt x="0" y="1330071"/>
                  </a:moveTo>
                  <a:cubicBezTo>
                    <a:pt x="0" y="595503"/>
                    <a:pt x="595503" y="0"/>
                    <a:pt x="1330071" y="0"/>
                  </a:cubicBezTo>
                  <a:cubicBezTo>
                    <a:pt x="2064639" y="0"/>
                    <a:pt x="2660015" y="595503"/>
                    <a:pt x="2660015" y="1330071"/>
                  </a:cubicBezTo>
                  <a:cubicBezTo>
                    <a:pt x="2660015" y="2064639"/>
                    <a:pt x="2064639" y="2660015"/>
                    <a:pt x="1330071" y="2660015"/>
                  </a:cubicBezTo>
                  <a:cubicBezTo>
                    <a:pt x="595503" y="2660015"/>
                    <a:pt x="0" y="2064639"/>
                    <a:pt x="0" y="1330071"/>
                  </a:cubicBezTo>
                  <a:close/>
                </a:path>
              </a:pathLst>
            </a:custGeom>
            <a:solidFill>
              <a:srgbClr val="FFFFFF"/>
            </a:solidFill>
          </p:spPr>
          <p:txBody>
            <a:bodyPr/>
            <a:lstStyle/>
            <a:p>
              <a:endParaRPr lang="fr-FR"/>
            </a:p>
          </p:txBody>
        </p:sp>
      </p:grpSp>
      <p:grpSp>
        <p:nvGrpSpPr>
          <p:cNvPr id="6" name="Group 6"/>
          <p:cNvGrpSpPr/>
          <p:nvPr/>
        </p:nvGrpSpPr>
        <p:grpSpPr>
          <a:xfrm>
            <a:off x="8211596" y="5053514"/>
            <a:ext cx="1864809" cy="1864809"/>
            <a:chOff x="0" y="0"/>
            <a:chExt cx="2486412" cy="2486412"/>
          </a:xfrm>
        </p:grpSpPr>
        <p:sp>
          <p:nvSpPr>
            <p:cNvPr id="7" name="Freeform 7"/>
            <p:cNvSpPr/>
            <p:nvPr/>
          </p:nvSpPr>
          <p:spPr>
            <a:xfrm>
              <a:off x="0" y="0"/>
              <a:ext cx="2486406" cy="2486406"/>
            </a:xfrm>
            <a:custGeom>
              <a:avLst/>
              <a:gdLst/>
              <a:ahLst/>
              <a:cxnLst/>
              <a:rect l="l" t="t" r="r" b="b"/>
              <a:pathLst>
                <a:path w="2486406" h="2486406">
                  <a:moveTo>
                    <a:pt x="0" y="1243203"/>
                  </a:moveTo>
                  <a:cubicBezTo>
                    <a:pt x="0" y="556641"/>
                    <a:pt x="556641" y="0"/>
                    <a:pt x="1243203" y="0"/>
                  </a:cubicBezTo>
                  <a:cubicBezTo>
                    <a:pt x="1929765" y="0"/>
                    <a:pt x="2486406" y="556641"/>
                    <a:pt x="2486406" y="1243203"/>
                  </a:cubicBezTo>
                  <a:cubicBezTo>
                    <a:pt x="2486406" y="1929765"/>
                    <a:pt x="1929765" y="2486406"/>
                    <a:pt x="1243203" y="2486406"/>
                  </a:cubicBezTo>
                  <a:cubicBezTo>
                    <a:pt x="556641" y="2486406"/>
                    <a:pt x="0" y="1929765"/>
                    <a:pt x="0" y="1243203"/>
                  </a:cubicBezTo>
                  <a:close/>
                </a:path>
              </a:pathLst>
            </a:custGeom>
            <a:solidFill>
              <a:srgbClr val="E72929"/>
            </a:solidFill>
          </p:spPr>
          <p:txBody>
            <a:bodyPr/>
            <a:lstStyle/>
            <a:p>
              <a:endParaRPr lang="fr-FR"/>
            </a:p>
          </p:txBody>
        </p:sp>
      </p:grpSp>
      <p:grpSp>
        <p:nvGrpSpPr>
          <p:cNvPr id="8" name="Group 8"/>
          <p:cNvGrpSpPr/>
          <p:nvPr/>
        </p:nvGrpSpPr>
        <p:grpSpPr>
          <a:xfrm>
            <a:off x="0" y="519746"/>
            <a:ext cx="9144000" cy="1165718"/>
            <a:chOff x="0" y="0"/>
            <a:chExt cx="12192000" cy="1554290"/>
          </a:xfrm>
        </p:grpSpPr>
        <p:sp>
          <p:nvSpPr>
            <p:cNvPr id="9" name="Freeform 9"/>
            <p:cNvSpPr/>
            <p:nvPr/>
          </p:nvSpPr>
          <p:spPr>
            <a:xfrm>
              <a:off x="0" y="0"/>
              <a:ext cx="12192000" cy="1554226"/>
            </a:xfrm>
            <a:custGeom>
              <a:avLst/>
              <a:gdLst/>
              <a:ahLst/>
              <a:cxnLst/>
              <a:rect l="l" t="t" r="r" b="b"/>
              <a:pathLst>
                <a:path w="12192000" h="1554226">
                  <a:moveTo>
                    <a:pt x="0" y="0"/>
                  </a:moveTo>
                  <a:lnTo>
                    <a:pt x="2458720" y="0"/>
                  </a:lnTo>
                  <a:lnTo>
                    <a:pt x="2600960" y="0"/>
                  </a:lnTo>
                  <a:lnTo>
                    <a:pt x="4871720" y="0"/>
                  </a:lnTo>
                  <a:lnTo>
                    <a:pt x="5059680" y="0"/>
                  </a:lnTo>
                  <a:lnTo>
                    <a:pt x="5603367" y="0"/>
                  </a:lnTo>
                  <a:lnTo>
                    <a:pt x="5623560" y="0"/>
                  </a:lnTo>
                  <a:lnTo>
                    <a:pt x="6355207" y="0"/>
                  </a:lnTo>
                  <a:lnTo>
                    <a:pt x="7330440" y="0"/>
                  </a:lnTo>
                  <a:lnTo>
                    <a:pt x="7472680" y="0"/>
                  </a:lnTo>
                  <a:lnTo>
                    <a:pt x="8062087" y="0"/>
                  </a:lnTo>
                  <a:lnTo>
                    <a:pt x="8082280" y="0"/>
                  </a:lnTo>
                  <a:lnTo>
                    <a:pt x="8204327" y="0"/>
                  </a:lnTo>
                  <a:lnTo>
                    <a:pt x="8224520" y="0"/>
                  </a:lnTo>
                  <a:lnTo>
                    <a:pt x="8813927" y="0"/>
                  </a:lnTo>
                  <a:lnTo>
                    <a:pt x="8956167" y="0"/>
                  </a:lnTo>
                  <a:lnTo>
                    <a:pt x="9931400" y="0"/>
                  </a:lnTo>
                  <a:lnTo>
                    <a:pt x="10663047" y="0"/>
                  </a:lnTo>
                  <a:lnTo>
                    <a:pt x="10683240" y="0"/>
                  </a:lnTo>
                  <a:lnTo>
                    <a:pt x="11414887" y="0"/>
                  </a:lnTo>
                  <a:lnTo>
                    <a:pt x="12192000" y="777113"/>
                  </a:lnTo>
                  <a:lnTo>
                    <a:pt x="11414887" y="1554226"/>
                  </a:lnTo>
                  <a:lnTo>
                    <a:pt x="10683240" y="1554226"/>
                  </a:lnTo>
                  <a:lnTo>
                    <a:pt x="10663047" y="1554226"/>
                  </a:lnTo>
                  <a:lnTo>
                    <a:pt x="9931400" y="1554226"/>
                  </a:lnTo>
                  <a:lnTo>
                    <a:pt x="8956167" y="1554226"/>
                  </a:lnTo>
                  <a:lnTo>
                    <a:pt x="8813927" y="1554226"/>
                  </a:lnTo>
                  <a:lnTo>
                    <a:pt x="8224520" y="1554226"/>
                  </a:lnTo>
                  <a:lnTo>
                    <a:pt x="8204326" y="1554226"/>
                  </a:lnTo>
                  <a:lnTo>
                    <a:pt x="8082280" y="1554226"/>
                  </a:lnTo>
                  <a:lnTo>
                    <a:pt x="8062087" y="1554226"/>
                  </a:lnTo>
                  <a:lnTo>
                    <a:pt x="7472680" y="1554226"/>
                  </a:lnTo>
                  <a:lnTo>
                    <a:pt x="7330440" y="1554226"/>
                  </a:lnTo>
                  <a:lnTo>
                    <a:pt x="6355207" y="1554226"/>
                  </a:lnTo>
                  <a:lnTo>
                    <a:pt x="5623560" y="1554226"/>
                  </a:lnTo>
                  <a:lnTo>
                    <a:pt x="5603367" y="1554226"/>
                  </a:lnTo>
                  <a:lnTo>
                    <a:pt x="5059680" y="1554226"/>
                  </a:lnTo>
                  <a:lnTo>
                    <a:pt x="4871720" y="1554226"/>
                  </a:lnTo>
                  <a:lnTo>
                    <a:pt x="2600960" y="1554226"/>
                  </a:lnTo>
                  <a:lnTo>
                    <a:pt x="2458720" y="1554226"/>
                  </a:lnTo>
                  <a:lnTo>
                    <a:pt x="0" y="1554226"/>
                  </a:lnTo>
                  <a:close/>
                </a:path>
              </a:pathLst>
            </a:custGeom>
            <a:solidFill>
              <a:srgbClr val="DDDDDD"/>
            </a:solidFill>
          </p:spPr>
          <p:txBody>
            <a:bodyPr/>
            <a:lstStyle/>
            <a:p>
              <a:endParaRPr lang="fr-FR"/>
            </a:p>
          </p:txBody>
        </p:sp>
      </p:grpSp>
      <p:grpSp>
        <p:nvGrpSpPr>
          <p:cNvPr id="10" name="Group 10"/>
          <p:cNvGrpSpPr/>
          <p:nvPr/>
        </p:nvGrpSpPr>
        <p:grpSpPr>
          <a:xfrm>
            <a:off x="0" y="519746"/>
            <a:ext cx="936307" cy="1165718"/>
            <a:chOff x="0" y="0"/>
            <a:chExt cx="1248410" cy="1554290"/>
          </a:xfrm>
        </p:grpSpPr>
        <p:sp>
          <p:nvSpPr>
            <p:cNvPr id="11" name="Freeform 11"/>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sp>
        <p:nvSpPr>
          <p:cNvPr id="12" name="Freeform 12"/>
          <p:cNvSpPr/>
          <p:nvPr/>
        </p:nvSpPr>
        <p:spPr>
          <a:xfrm>
            <a:off x="8759130" y="5568406"/>
            <a:ext cx="769740" cy="835024"/>
          </a:xfrm>
          <a:custGeom>
            <a:avLst/>
            <a:gdLst/>
            <a:ahLst/>
            <a:cxnLst/>
            <a:rect l="l" t="t" r="r" b="b"/>
            <a:pathLst>
              <a:path w="769740" h="835024">
                <a:moveTo>
                  <a:pt x="0" y="0"/>
                </a:moveTo>
                <a:lnTo>
                  <a:pt x="769740" y="0"/>
                </a:lnTo>
                <a:lnTo>
                  <a:pt x="769740" y="835024"/>
                </a:lnTo>
                <a:lnTo>
                  <a:pt x="0" y="8350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4" name="TextBox 14"/>
          <p:cNvSpPr txBox="1"/>
          <p:nvPr/>
        </p:nvSpPr>
        <p:spPr>
          <a:xfrm>
            <a:off x="-2260" y="1779824"/>
            <a:ext cx="16230600" cy="3579826"/>
          </a:xfrm>
          <a:prstGeom prst="rect">
            <a:avLst/>
          </a:prstGeom>
        </p:spPr>
        <p:txBody>
          <a:bodyPr lIns="0" tIns="0" rIns="0" bIns="0" rtlCol="0" anchor="t">
            <a:spAutoFit/>
          </a:bodyPr>
          <a:lstStyle/>
          <a:p>
            <a:pPr algn="ctr">
              <a:lnSpc>
                <a:spcPts val="3600"/>
              </a:lnSpc>
            </a:pPr>
            <a:r>
              <a:rPr lang="fr-FR" sz="3000" b="1" dirty="0">
                <a:solidFill>
                  <a:srgbClr val="E72929"/>
                </a:solidFill>
                <a:latin typeface="Futura Ultra-Bold"/>
              </a:rPr>
              <a:t>Plus de 100.000 bénéficiaires directs attendus d’ici à 2031</a:t>
            </a:r>
          </a:p>
          <a:p>
            <a:pPr algn="ctr">
              <a:lnSpc>
                <a:spcPts val="3600"/>
              </a:lnSpc>
            </a:pPr>
            <a:r>
              <a:rPr lang="fr-FR" sz="3000" b="1" dirty="0">
                <a:solidFill>
                  <a:srgbClr val="E72929"/>
                </a:solidFill>
                <a:latin typeface="Futura Ultra-Bold"/>
              </a:rPr>
              <a:t>• Réduction de 30% de l’empreinte environnementale des communautés ciblées</a:t>
            </a:r>
          </a:p>
          <a:p>
            <a:pPr algn="ctr">
              <a:lnSpc>
                <a:spcPts val="3600"/>
              </a:lnSpc>
            </a:pPr>
            <a:endParaRPr lang="fr-FR" sz="3000" b="1" dirty="0">
              <a:solidFill>
                <a:srgbClr val="E72929"/>
              </a:solidFill>
              <a:latin typeface="Futura Ultra-Bold"/>
            </a:endParaRPr>
          </a:p>
          <a:p>
            <a:pPr algn="ctr">
              <a:lnSpc>
                <a:spcPts val="3600"/>
              </a:lnSpc>
            </a:pPr>
            <a:r>
              <a:rPr lang="fr-FR" sz="3000" b="1" dirty="0">
                <a:solidFill>
                  <a:srgbClr val="E72929"/>
                </a:solidFill>
                <a:latin typeface="Futura Ultra-Bold"/>
              </a:rPr>
              <a:t>• Formation de 2500 jeunes aux métiers d’avenir</a:t>
            </a:r>
          </a:p>
          <a:p>
            <a:pPr algn="ctr">
              <a:lnSpc>
                <a:spcPts val="3600"/>
              </a:lnSpc>
            </a:pPr>
            <a:r>
              <a:rPr lang="fr-FR" sz="3000" b="1" dirty="0">
                <a:solidFill>
                  <a:srgbClr val="E72929"/>
                </a:solidFill>
                <a:latin typeface="Futura Ultra-Bold"/>
              </a:rPr>
              <a:t>• Augmentation du taux de scolarisation dans les zones d’intervention de 15%</a:t>
            </a:r>
          </a:p>
          <a:p>
            <a:pPr algn="ctr">
              <a:lnSpc>
                <a:spcPts val="3600"/>
              </a:lnSpc>
            </a:pPr>
            <a:endParaRPr lang="fr-FR" sz="3000" b="1" dirty="0">
              <a:solidFill>
                <a:srgbClr val="E72929"/>
              </a:solidFill>
              <a:latin typeface="Futura Ultra-Bold"/>
            </a:endParaRPr>
          </a:p>
          <a:p>
            <a:pPr algn="ctr">
              <a:lnSpc>
                <a:spcPts val="3600"/>
              </a:lnSpc>
            </a:pPr>
            <a:r>
              <a:rPr lang="fr-FR" sz="3000" b="1" dirty="0">
                <a:solidFill>
                  <a:srgbClr val="E72929"/>
                </a:solidFill>
                <a:latin typeface="Futura Ultra-Bold"/>
              </a:rPr>
              <a:t>• Certification ISO 26000 de la démarche RSE de la SAR</a:t>
            </a:r>
          </a:p>
          <a:p>
            <a:pPr algn="ctr">
              <a:lnSpc>
                <a:spcPts val="3240"/>
              </a:lnSpc>
            </a:pPr>
            <a:endParaRPr lang="en-US" sz="1800" dirty="0">
              <a:latin typeface="Futura"/>
              <a:ea typeface="Futura"/>
              <a:cs typeface="Futura"/>
              <a:sym typeface="Futura"/>
            </a:endParaRPr>
          </a:p>
        </p:txBody>
      </p:sp>
      <p:sp>
        <p:nvSpPr>
          <p:cNvPr id="15" name="TextBox 15"/>
          <p:cNvSpPr txBox="1"/>
          <p:nvPr/>
        </p:nvSpPr>
        <p:spPr>
          <a:xfrm>
            <a:off x="1028700" y="754942"/>
            <a:ext cx="7182896" cy="551433"/>
          </a:xfrm>
          <a:prstGeom prst="rect">
            <a:avLst/>
          </a:prstGeom>
        </p:spPr>
        <p:txBody>
          <a:bodyPr lIns="0" tIns="0" rIns="0" bIns="0" rtlCol="0" anchor="t">
            <a:spAutoFit/>
          </a:bodyPr>
          <a:lstStyle/>
          <a:p>
            <a:pPr algn="l">
              <a:lnSpc>
                <a:spcPts val="4320"/>
              </a:lnSpc>
            </a:pPr>
            <a:r>
              <a:rPr lang="en-US" sz="3600" b="1" err="1">
                <a:solidFill>
                  <a:srgbClr val="000000"/>
                </a:solidFill>
                <a:latin typeface="Futura Ultra-Bold"/>
                <a:ea typeface="Futura Ultra-Bold"/>
                <a:cs typeface="Futura Ultra-Bold"/>
                <a:sym typeface="Futura Ultra-Bold"/>
              </a:rPr>
              <a:t>Resultats</a:t>
            </a:r>
            <a:r>
              <a:rPr lang="en-US" sz="3600" b="1">
                <a:solidFill>
                  <a:srgbClr val="000000"/>
                </a:solidFill>
                <a:latin typeface="Futura Ultra-Bold"/>
                <a:ea typeface="Futura Ultra-Bold"/>
                <a:cs typeface="Futura Ultra-Bold"/>
                <a:sym typeface="Futura Ultra-Bold"/>
              </a:rPr>
              <a:t> </a:t>
            </a:r>
            <a:r>
              <a:rPr lang="en-US" sz="3600" b="1" err="1">
                <a:solidFill>
                  <a:srgbClr val="000000"/>
                </a:solidFill>
                <a:latin typeface="Futura Ultra-Bold"/>
                <a:ea typeface="Futura Ultra-Bold"/>
                <a:cs typeface="Futura Ultra-Bold"/>
                <a:sym typeface="Futura Ultra-Bold"/>
              </a:rPr>
              <a:t>attendus</a:t>
            </a:r>
            <a:r>
              <a:rPr lang="en-US" sz="3600" b="1">
                <a:solidFill>
                  <a:srgbClr val="000000"/>
                </a:solidFill>
                <a:latin typeface="Futura Ultra-Bold"/>
                <a:ea typeface="Futura Ultra-Bold"/>
                <a:cs typeface="Futura Ultra-Bold"/>
                <a:sym typeface="Futura Ultra-Bold"/>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19746"/>
            <a:ext cx="936307" cy="1165718"/>
            <a:chOff x="0" y="0"/>
            <a:chExt cx="1248410" cy="1554290"/>
          </a:xfrm>
        </p:grpSpPr>
        <p:sp>
          <p:nvSpPr>
            <p:cNvPr id="3" name="Freeform 3"/>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grpSp>
        <p:nvGrpSpPr>
          <p:cNvPr id="4" name="Group 4"/>
          <p:cNvGrpSpPr/>
          <p:nvPr/>
        </p:nvGrpSpPr>
        <p:grpSpPr>
          <a:xfrm>
            <a:off x="204551" y="1929536"/>
            <a:ext cx="3388048" cy="4359851"/>
            <a:chOff x="0" y="0"/>
            <a:chExt cx="3133810" cy="4032689"/>
          </a:xfrm>
        </p:grpSpPr>
        <p:sp>
          <p:nvSpPr>
            <p:cNvPr id="5" name="Freeform 5"/>
            <p:cNvSpPr/>
            <p:nvPr/>
          </p:nvSpPr>
          <p:spPr>
            <a:xfrm>
              <a:off x="0" y="0"/>
              <a:ext cx="3133810" cy="4032690"/>
            </a:xfrm>
            <a:custGeom>
              <a:avLst/>
              <a:gdLst/>
              <a:ahLst/>
              <a:cxnLst/>
              <a:rect l="l" t="t" r="r" b="b"/>
              <a:pathLst>
                <a:path w="3133810" h="4032690">
                  <a:moveTo>
                    <a:pt x="3009350" y="4032689"/>
                  </a:moveTo>
                  <a:lnTo>
                    <a:pt x="124460" y="4032689"/>
                  </a:lnTo>
                  <a:cubicBezTo>
                    <a:pt x="55880" y="4032689"/>
                    <a:pt x="0" y="3976809"/>
                    <a:pt x="0" y="3908229"/>
                  </a:cubicBezTo>
                  <a:lnTo>
                    <a:pt x="0" y="124460"/>
                  </a:lnTo>
                  <a:cubicBezTo>
                    <a:pt x="0" y="55880"/>
                    <a:pt x="55880" y="0"/>
                    <a:pt x="124460" y="0"/>
                  </a:cubicBezTo>
                  <a:lnTo>
                    <a:pt x="3009350" y="0"/>
                  </a:lnTo>
                  <a:cubicBezTo>
                    <a:pt x="3077930" y="0"/>
                    <a:pt x="3133810" y="55880"/>
                    <a:pt x="3133810" y="124460"/>
                  </a:cubicBezTo>
                  <a:lnTo>
                    <a:pt x="3133810" y="3908229"/>
                  </a:lnTo>
                  <a:cubicBezTo>
                    <a:pt x="3133810" y="3976809"/>
                    <a:pt x="3077930" y="4032690"/>
                    <a:pt x="3009350" y="4032690"/>
                  </a:cubicBezTo>
                  <a:close/>
                </a:path>
              </a:pathLst>
            </a:custGeom>
            <a:solidFill>
              <a:srgbClr val="E72929"/>
            </a:solidFill>
          </p:spPr>
          <p:txBody>
            <a:bodyPr/>
            <a:lstStyle/>
            <a:p>
              <a:endParaRPr lang="fr-FR"/>
            </a:p>
          </p:txBody>
        </p:sp>
      </p:grpSp>
      <p:grpSp>
        <p:nvGrpSpPr>
          <p:cNvPr id="6" name="Group 6"/>
          <p:cNvGrpSpPr/>
          <p:nvPr/>
        </p:nvGrpSpPr>
        <p:grpSpPr>
          <a:xfrm>
            <a:off x="14572937" y="1958493"/>
            <a:ext cx="3388048" cy="4359851"/>
            <a:chOff x="0" y="0"/>
            <a:chExt cx="3133810" cy="4032689"/>
          </a:xfrm>
        </p:grpSpPr>
        <p:sp>
          <p:nvSpPr>
            <p:cNvPr id="7" name="Freeform 7"/>
            <p:cNvSpPr/>
            <p:nvPr/>
          </p:nvSpPr>
          <p:spPr>
            <a:xfrm>
              <a:off x="0" y="0"/>
              <a:ext cx="3133810" cy="4032690"/>
            </a:xfrm>
            <a:custGeom>
              <a:avLst/>
              <a:gdLst/>
              <a:ahLst/>
              <a:cxnLst/>
              <a:rect l="l" t="t" r="r" b="b"/>
              <a:pathLst>
                <a:path w="3133810" h="4032690">
                  <a:moveTo>
                    <a:pt x="3009350" y="4032689"/>
                  </a:moveTo>
                  <a:lnTo>
                    <a:pt x="124460" y="4032689"/>
                  </a:lnTo>
                  <a:cubicBezTo>
                    <a:pt x="55880" y="4032689"/>
                    <a:pt x="0" y="3976809"/>
                    <a:pt x="0" y="3908229"/>
                  </a:cubicBezTo>
                  <a:lnTo>
                    <a:pt x="0" y="124460"/>
                  </a:lnTo>
                  <a:cubicBezTo>
                    <a:pt x="0" y="55880"/>
                    <a:pt x="55880" y="0"/>
                    <a:pt x="124460" y="0"/>
                  </a:cubicBezTo>
                  <a:lnTo>
                    <a:pt x="3009350" y="0"/>
                  </a:lnTo>
                  <a:cubicBezTo>
                    <a:pt x="3077930" y="0"/>
                    <a:pt x="3133810" y="55880"/>
                    <a:pt x="3133810" y="124460"/>
                  </a:cubicBezTo>
                  <a:lnTo>
                    <a:pt x="3133810" y="3908229"/>
                  </a:lnTo>
                  <a:cubicBezTo>
                    <a:pt x="3133810" y="3976809"/>
                    <a:pt x="3077930" y="4032690"/>
                    <a:pt x="3009350" y="4032690"/>
                  </a:cubicBezTo>
                  <a:close/>
                </a:path>
              </a:pathLst>
            </a:custGeom>
            <a:solidFill>
              <a:srgbClr val="E72929"/>
            </a:solidFill>
          </p:spPr>
          <p:txBody>
            <a:bodyPr/>
            <a:lstStyle/>
            <a:p>
              <a:endParaRPr lang="fr-FR"/>
            </a:p>
          </p:txBody>
        </p:sp>
      </p:grpSp>
      <p:grpSp>
        <p:nvGrpSpPr>
          <p:cNvPr id="8" name="Group 8"/>
          <p:cNvGrpSpPr/>
          <p:nvPr/>
        </p:nvGrpSpPr>
        <p:grpSpPr>
          <a:xfrm>
            <a:off x="3857700" y="6454325"/>
            <a:ext cx="3388048" cy="3247978"/>
            <a:chOff x="0" y="0"/>
            <a:chExt cx="3133810" cy="4032689"/>
          </a:xfrm>
        </p:grpSpPr>
        <p:sp>
          <p:nvSpPr>
            <p:cNvPr id="9" name="Freeform 9"/>
            <p:cNvSpPr/>
            <p:nvPr/>
          </p:nvSpPr>
          <p:spPr>
            <a:xfrm>
              <a:off x="0" y="0"/>
              <a:ext cx="3133810" cy="4032690"/>
            </a:xfrm>
            <a:custGeom>
              <a:avLst/>
              <a:gdLst/>
              <a:ahLst/>
              <a:cxnLst/>
              <a:rect l="l" t="t" r="r" b="b"/>
              <a:pathLst>
                <a:path w="3133810" h="4032690">
                  <a:moveTo>
                    <a:pt x="3009350" y="4032689"/>
                  </a:moveTo>
                  <a:lnTo>
                    <a:pt x="124460" y="4032689"/>
                  </a:lnTo>
                  <a:cubicBezTo>
                    <a:pt x="55880" y="4032689"/>
                    <a:pt x="0" y="3976809"/>
                    <a:pt x="0" y="3908229"/>
                  </a:cubicBezTo>
                  <a:lnTo>
                    <a:pt x="0" y="124460"/>
                  </a:lnTo>
                  <a:cubicBezTo>
                    <a:pt x="0" y="55880"/>
                    <a:pt x="55880" y="0"/>
                    <a:pt x="124460" y="0"/>
                  </a:cubicBezTo>
                  <a:lnTo>
                    <a:pt x="3009350" y="0"/>
                  </a:lnTo>
                  <a:cubicBezTo>
                    <a:pt x="3077930" y="0"/>
                    <a:pt x="3133810" y="55880"/>
                    <a:pt x="3133810" y="124460"/>
                  </a:cubicBezTo>
                  <a:lnTo>
                    <a:pt x="3133810" y="3908229"/>
                  </a:lnTo>
                  <a:cubicBezTo>
                    <a:pt x="3133810" y="3976809"/>
                    <a:pt x="3077930" y="4032690"/>
                    <a:pt x="3009350" y="4032690"/>
                  </a:cubicBezTo>
                  <a:close/>
                </a:path>
              </a:pathLst>
            </a:custGeom>
            <a:solidFill>
              <a:srgbClr val="E72929"/>
            </a:solidFill>
          </p:spPr>
          <p:txBody>
            <a:bodyPr/>
            <a:lstStyle/>
            <a:p>
              <a:endParaRPr lang="fr-FR"/>
            </a:p>
          </p:txBody>
        </p:sp>
      </p:grpSp>
      <p:sp>
        <p:nvSpPr>
          <p:cNvPr id="11" name="Freeform 11"/>
          <p:cNvSpPr/>
          <p:nvPr/>
        </p:nvSpPr>
        <p:spPr>
          <a:xfrm>
            <a:off x="7292429" y="2094473"/>
            <a:ext cx="3388048" cy="4359852"/>
          </a:xfrm>
          <a:custGeom>
            <a:avLst/>
            <a:gdLst/>
            <a:ahLst/>
            <a:cxnLst/>
            <a:rect l="l" t="t" r="r" b="b"/>
            <a:pathLst>
              <a:path w="3133810" h="4032690">
                <a:moveTo>
                  <a:pt x="3009350" y="4032689"/>
                </a:moveTo>
                <a:lnTo>
                  <a:pt x="124460" y="4032689"/>
                </a:lnTo>
                <a:cubicBezTo>
                  <a:pt x="55880" y="4032689"/>
                  <a:pt x="0" y="3976809"/>
                  <a:pt x="0" y="3908229"/>
                </a:cubicBezTo>
                <a:lnTo>
                  <a:pt x="0" y="124460"/>
                </a:lnTo>
                <a:cubicBezTo>
                  <a:pt x="0" y="55880"/>
                  <a:pt x="55880" y="0"/>
                  <a:pt x="124460" y="0"/>
                </a:cubicBezTo>
                <a:lnTo>
                  <a:pt x="3009350" y="0"/>
                </a:lnTo>
                <a:cubicBezTo>
                  <a:pt x="3077930" y="0"/>
                  <a:pt x="3133810" y="55880"/>
                  <a:pt x="3133810" y="124460"/>
                </a:cubicBezTo>
                <a:lnTo>
                  <a:pt x="3133810" y="3908229"/>
                </a:lnTo>
                <a:cubicBezTo>
                  <a:pt x="3133810" y="3976809"/>
                  <a:pt x="3077930" y="4032690"/>
                  <a:pt x="3009350" y="4032690"/>
                </a:cubicBezTo>
                <a:close/>
              </a:path>
            </a:pathLst>
          </a:custGeom>
          <a:solidFill>
            <a:srgbClr val="E72929"/>
          </a:solidFill>
        </p:spPr>
        <p:txBody>
          <a:bodyPr/>
          <a:lstStyle/>
          <a:p>
            <a:endParaRPr lang="fr-FR"/>
          </a:p>
        </p:txBody>
      </p:sp>
      <p:sp>
        <p:nvSpPr>
          <p:cNvPr id="12" name="TextBox 12"/>
          <p:cNvSpPr txBox="1"/>
          <p:nvPr/>
        </p:nvSpPr>
        <p:spPr>
          <a:xfrm>
            <a:off x="2137012" y="591564"/>
            <a:ext cx="11731388" cy="2197653"/>
          </a:xfrm>
          <a:prstGeom prst="rect">
            <a:avLst/>
          </a:prstGeom>
        </p:spPr>
        <p:txBody>
          <a:bodyPr wrap="square" lIns="0" tIns="0" rIns="0" bIns="0" rtlCol="0" anchor="t">
            <a:spAutoFit/>
          </a:bodyPr>
          <a:lstStyle/>
          <a:p>
            <a:pPr algn="ctr">
              <a:lnSpc>
                <a:spcPts val="9480"/>
              </a:lnSpc>
              <a:spcBef>
                <a:spcPct val="0"/>
              </a:spcBef>
            </a:pPr>
            <a:r>
              <a:rPr lang="fr-FR" sz="4800" b="1">
                <a:solidFill>
                  <a:srgbClr val="000000"/>
                </a:solidFill>
                <a:latin typeface="Futura Bold"/>
              </a:rPr>
              <a:t>Calendrier de Mise en Œuvre (2026–2031)</a:t>
            </a:r>
          </a:p>
          <a:p>
            <a:pPr marL="0" lvl="0" indent="0" algn="ctr">
              <a:lnSpc>
                <a:spcPts val="9480"/>
              </a:lnSpc>
              <a:spcBef>
                <a:spcPct val="0"/>
              </a:spcBef>
            </a:pPr>
            <a:r>
              <a:rPr lang="en-US" sz="2925">
                <a:solidFill>
                  <a:srgbClr val="FFFFFF"/>
                </a:solidFill>
                <a:latin typeface="Futura"/>
                <a:sym typeface="Futura Bold"/>
              </a:rPr>
              <a:t>    </a:t>
            </a:r>
          </a:p>
        </p:txBody>
      </p:sp>
      <p:sp>
        <p:nvSpPr>
          <p:cNvPr id="15" name="TextBox 15"/>
          <p:cNvSpPr txBox="1"/>
          <p:nvPr/>
        </p:nvSpPr>
        <p:spPr>
          <a:xfrm>
            <a:off x="7628913" y="2461028"/>
            <a:ext cx="2715079" cy="3355021"/>
          </a:xfrm>
          <a:prstGeom prst="rect">
            <a:avLst/>
          </a:prstGeom>
        </p:spPr>
        <p:txBody>
          <a:bodyPr lIns="0" tIns="0" rIns="0" bIns="0" rtlCol="0" anchor="t">
            <a:spAutoFit/>
          </a:bodyPr>
          <a:lstStyle/>
          <a:p>
            <a:pPr lvl="0">
              <a:lnSpc>
                <a:spcPts val="3802"/>
              </a:lnSpc>
              <a:spcBef>
                <a:spcPct val="0"/>
              </a:spcBef>
            </a:pPr>
            <a:r>
              <a:rPr lang="fr-FR" sz="2925" b="1" dirty="0">
                <a:solidFill>
                  <a:srgbClr val="FFFFFF"/>
                </a:solidFill>
                <a:latin typeface="Futura"/>
                <a:sym typeface="Futura"/>
              </a:rPr>
              <a:t>2027</a:t>
            </a:r>
            <a:r>
              <a:rPr lang="fr-FR" sz="2925" dirty="0">
                <a:solidFill>
                  <a:srgbClr val="FFFFFF"/>
                </a:solidFill>
                <a:latin typeface="Futura"/>
                <a:sym typeface="Futura"/>
              </a:rPr>
              <a:t> Montée en puissance de l’axe environnement et développement communautaire</a:t>
            </a:r>
            <a:endParaRPr lang="en-US" sz="2925" dirty="0">
              <a:solidFill>
                <a:srgbClr val="FFFFFF"/>
              </a:solidFill>
              <a:latin typeface="Futura"/>
              <a:ea typeface="Futura"/>
              <a:cs typeface="Futura"/>
              <a:sym typeface="Futura"/>
            </a:endParaRPr>
          </a:p>
        </p:txBody>
      </p:sp>
      <p:sp>
        <p:nvSpPr>
          <p:cNvPr id="17" name="TextBox 17"/>
          <p:cNvSpPr txBox="1"/>
          <p:nvPr/>
        </p:nvSpPr>
        <p:spPr>
          <a:xfrm>
            <a:off x="13526351" y="6454325"/>
            <a:ext cx="2715079" cy="1477327"/>
          </a:xfrm>
          <a:prstGeom prst="rect">
            <a:avLst/>
          </a:prstGeom>
        </p:spPr>
        <p:txBody>
          <a:bodyPr lIns="0" tIns="0" rIns="0" bIns="0" rtlCol="0" anchor="t">
            <a:spAutoFit/>
          </a:bodyPr>
          <a:lstStyle/>
          <a:p>
            <a:pPr marL="0" lvl="0" indent="0" algn="l">
              <a:lnSpc>
                <a:spcPts val="3802"/>
              </a:lnSpc>
              <a:spcBef>
                <a:spcPct val="0"/>
              </a:spcBef>
            </a:pPr>
            <a:r>
              <a:rPr lang="en-US" sz="2925">
                <a:solidFill>
                  <a:srgbClr val="FFFFFF"/>
                </a:solidFill>
                <a:latin typeface="Futura"/>
                <a:ea typeface="Futura"/>
                <a:cs typeface="Futura"/>
                <a:sym typeface="Futura"/>
              </a:rPr>
              <a:t>Écrivez votre point de l'ordre du jour</a:t>
            </a:r>
          </a:p>
        </p:txBody>
      </p:sp>
      <p:sp>
        <p:nvSpPr>
          <p:cNvPr id="18" name="TextBox 18"/>
          <p:cNvSpPr txBox="1"/>
          <p:nvPr/>
        </p:nvSpPr>
        <p:spPr>
          <a:xfrm>
            <a:off x="13634182" y="4043927"/>
            <a:ext cx="731749" cy="745236"/>
          </a:xfrm>
          <a:prstGeom prst="rect">
            <a:avLst/>
          </a:prstGeom>
        </p:spPr>
        <p:txBody>
          <a:bodyPr lIns="0" tIns="0" rIns="0" bIns="0" rtlCol="0" anchor="t">
            <a:spAutoFit/>
          </a:bodyPr>
          <a:lstStyle/>
          <a:p>
            <a:pPr marL="0" lvl="1" indent="0" algn="l">
              <a:lnSpc>
                <a:spcPts val="5652"/>
              </a:lnSpc>
              <a:spcBef>
                <a:spcPct val="0"/>
              </a:spcBef>
            </a:pPr>
            <a:r>
              <a:rPr lang="en-US" sz="3600" b="1" u="none">
                <a:solidFill>
                  <a:srgbClr val="FFFFFF"/>
                </a:solidFill>
                <a:latin typeface="Futura Bold"/>
                <a:ea typeface="Futura Bold"/>
                <a:cs typeface="Futura Bold"/>
                <a:sym typeface="Futura Bold"/>
              </a:rPr>
              <a:t>04</a:t>
            </a:r>
          </a:p>
        </p:txBody>
      </p:sp>
      <p:sp>
        <p:nvSpPr>
          <p:cNvPr id="19" name="TextBox 19"/>
          <p:cNvSpPr txBox="1"/>
          <p:nvPr/>
        </p:nvSpPr>
        <p:spPr>
          <a:xfrm>
            <a:off x="527188" y="2461028"/>
            <a:ext cx="2742774" cy="3355021"/>
          </a:xfrm>
          <a:prstGeom prst="rect">
            <a:avLst/>
          </a:prstGeom>
        </p:spPr>
        <p:txBody>
          <a:bodyPr wrap="square" lIns="0" tIns="0" rIns="0" bIns="0" rtlCol="0" anchor="t">
            <a:spAutoFit/>
          </a:bodyPr>
          <a:lstStyle/>
          <a:p>
            <a:pPr lvl="0">
              <a:lnSpc>
                <a:spcPts val="3802"/>
              </a:lnSpc>
              <a:spcBef>
                <a:spcPct val="0"/>
              </a:spcBef>
            </a:pPr>
            <a:r>
              <a:rPr lang="fr-FR" sz="2925" b="1">
                <a:solidFill>
                  <a:srgbClr val="FFFFFF"/>
                </a:solidFill>
                <a:latin typeface="Futura"/>
              </a:rPr>
              <a:t>2026</a:t>
            </a:r>
            <a:r>
              <a:rPr lang="fr-FR" sz="2925">
                <a:solidFill>
                  <a:srgbClr val="FFFFFF"/>
                </a:solidFill>
                <a:latin typeface="Futura"/>
              </a:rPr>
              <a:t> Lancement des 5 programmes, diagnostic territorial, communication</a:t>
            </a:r>
          </a:p>
          <a:p>
            <a:pPr lvl="0">
              <a:lnSpc>
                <a:spcPts val="3802"/>
              </a:lnSpc>
              <a:spcBef>
                <a:spcPct val="0"/>
              </a:spcBef>
            </a:pPr>
            <a:r>
              <a:rPr lang="fr-FR" sz="2925">
                <a:solidFill>
                  <a:srgbClr val="FFFFFF"/>
                </a:solidFill>
                <a:latin typeface="Futura"/>
                <a:sym typeface="Futura"/>
              </a:rPr>
              <a:t> </a:t>
            </a:r>
            <a:endParaRPr lang="en-US" sz="2925">
              <a:solidFill>
                <a:srgbClr val="FFFFFF"/>
              </a:solidFill>
              <a:latin typeface="Futura"/>
              <a:sym typeface="Futura"/>
            </a:endParaRPr>
          </a:p>
        </p:txBody>
      </p:sp>
      <p:sp>
        <p:nvSpPr>
          <p:cNvPr id="20" name="TextBox 20"/>
          <p:cNvSpPr txBox="1"/>
          <p:nvPr/>
        </p:nvSpPr>
        <p:spPr>
          <a:xfrm>
            <a:off x="5856143" y="4043927"/>
            <a:ext cx="731749" cy="745236"/>
          </a:xfrm>
          <a:prstGeom prst="rect">
            <a:avLst/>
          </a:prstGeom>
        </p:spPr>
        <p:txBody>
          <a:bodyPr lIns="0" tIns="0" rIns="0" bIns="0" rtlCol="0" anchor="t">
            <a:spAutoFit/>
          </a:bodyPr>
          <a:lstStyle/>
          <a:p>
            <a:pPr marL="0" lvl="1" indent="0" algn="l">
              <a:lnSpc>
                <a:spcPts val="5652"/>
              </a:lnSpc>
              <a:spcBef>
                <a:spcPct val="0"/>
              </a:spcBef>
            </a:pPr>
            <a:r>
              <a:rPr lang="en-US" sz="3600" b="1" u="none">
                <a:solidFill>
                  <a:srgbClr val="FFFFFF"/>
                </a:solidFill>
                <a:latin typeface="Futura Bold"/>
                <a:ea typeface="Futura Bold"/>
                <a:cs typeface="Futura Bold"/>
                <a:sym typeface="Futura Bold"/>
              </a:rPr>
              <a:t>02</a:t>
            </a:r>
          </a:p>
        </p:txBody>
      </p:sp>
      <p:sp>
        <p:nvSpPr>
          <p:cNvPr id="21" name="Freeform 7">
            <a:extLst>
              <a:ext uri="{FF2B5EF4-FFF2-40B4-BE49-F238E27FC236}">
                <a16:creationId xmlns:a16="http://schemas.microsoft.com/office/drawing/2014/main" id="{1E0CC2CD-9B65-9A66-B0DE-737FDFA4FCEF}"/>
              </a:ext>
            </a:extLst>
          </p:cNvPr>
          <p:cNvSpPr/>
          <p:nvPr/>
        </p:nvSpPr>
        <p:spPr>
          <a:xfrm>
            <a:off x="10922836" y="6454324"/>
            <a:ext cx="3388048" cy="3389649"/>
          </a:xfrm>
          <a:custGeom>
            <a:avLst/>
            <a:gdLst/>
            <a:ahLst/>
            <a:cxnLst/>
            <a:rect l="l" t="t" r="r" b="b"/>
            <a:pathLst>
              <a:path w="3133810" h="4032690">
                <a:moveTo>
                  <a:pt x="3009350" y="4032689"/>
                </a:moveTo>
                <a:lnTo>
                  <a:pt x="124460" y="4032689"/>
                </a:lnTo>
                <a:cubicBezTo>
                  <a:pt x="55880" y="4032689"/>
                  <a:pt x="0" y="3976809"/>
                  <a:pt x="0" y="3908229"/>
                </a:cubicBezTo>
                <a:lnTo>
                  <a:pt x="0" y="124460"/>
                </a:lnTo>
                <a:cubicBezTo>
                  <a:pt x="0" y="55880"/>
                  <a:pt x="55880" y="0"/>
                  <a:pt x="124460" y="0"/>
                </a:cubicBezTo>
                <a:lnTo>
                  <a:pt x="3009350" y="0"/>
                </a:lnTo>
                <a:cubicBezTo>
                  <a:pt x="3077930" y="0"/>
                  <a:pt x="3133810" y="55880"/>
                  <a:pt x="3133810" y="124460"/>
                </a:cubicBezTo>
                <a:lnTo>
                  <a:pt x="3133810" y="3908229"/>
                </a:lnTo>
                <a:cubicBezTo>
                  <a:pt x="3133810" y="3976809"/>
                  <a:pt x="3077930" y="4032690"/>
                  <a:pt x="3009350" y="4032690"/>
                </a:cubicBezTo>
                <a:close/>
              </a:path>
            </a:pathLst>
          </a:custGeom>
          <a:solidFill>
            <a:srgbClr val="E72929"/>
          </a:solidFill>
        </p:spPr>
        <p:txBody>
          <a:bodyPr/>
          <a:lstStyle/>
          <a:p>
            <a:r>
              <a:rPr lang="fr-FR" sz="2925" b="1">
                <a:solidFill>
                  <a:srgbClr val="FFFFFF"/>
                </a:solidFill>
                <a:latin typeface="Futura"/>
              </a:rPr>
              <a:t>2030–2031</a:t>
            </a:r>
            <a:r>
              <a:rPr lang="fr-FR" sz="2925">
                <a:solidFill>
                  <a:srgbClr val="FFFFFF"/>
                </a:solidFill>
                <a:latin typeface="Futura"/>
              </a:rPr>
              <a:t> Consolidation, impact, pérennisation et évaluation fin</a:t>
            </a:r>
          </a:p>
        </p:txBody>
      </p:sp>
      <p:sp>
        <p:nvSpPr>
          <p:cNvPr id="25" name="ZoneTexte 24">
            <a:extLst>
              <a:ext uri="{FF2B5EF4-FFF2-40B4-BE49-F238E27FC236}">
                <a16:creationId xmlns:a16="http://schemas.microsoft.com/office/drawing/2014/main" id="{59AB191A-EE8A-A7A2-8FEF-6CC7A0AB2A28}"/>
              </a:ext>
            </a:extLst>
          </p:cNvPr>
          <p:cNvSpPr txBox="1"/>
          <p:nvPr/>
        </p:nvSpPr>
        <p:spPr>
          <a:xfrm>
            <a:off x="14931502" y="2586478"/>
            <a:ext cx="2609296" cy="2616807"/>
          </a:xfrm>
          <a:prstGeom prst="rect">
            <a:avLst/>
          </a:prstGeom>
          <a:noFill/>
        </p:spPr>
        <p:txBody>
          <a:bodyPr wrap="square">
            <a:spAutoFit/>
          </a:bodyPr>
          <a:lstStyle/>
          <a:p>
            <a:pPr algn="just">
              <a:lnSpc>
                <a:spcPct val="115000"/>
              </a:lnSpc>
              <a:spcAft>
                <a:spcPts val="800"/>
              </a:spcAft>
            </a:pPr>
            <a:r>
              <a:rPr lang="fr-FR" sz="2925" b="1">
                <a:solidFill>
                  <a:srgbClr val="FFFFFF"/>
                </a:solidFill>
                <a:latin typeface="Futura"/>
              </a:rPr>
              <a:t>2028</a:t>
            </a:r>
            <a:r>
              <a:rPr lang="fr-FR" sz="2925">
                <a:solidFill>
                  <a:srgbClr val="FFFFFF"/>
                </a:solidFill>
                <a:latin typeface="Futura"/>
              </a:rPr>
              <a:t> Mise en œuvre massive des projets d'éducation et santé</a:t>
            </a:r>
          </a:p>
        </p:txBody>
      </p:sp>
      <p:sp>
        <p:nvSpPr>
          <p:cNvPr id="27" name="ZoneTexte 26">
            <a:extLst>
              <a:ext uri="{FF2B5EF4-FFF2-40B4-BE49-F238E27FC236}">
                <a16:creationId xmlns:a16="http://schemas.microsoft.com/office/drawing/2014/main" id="{053F94CA-0036-F861-717C-F5CC9C41D096}"/>
              </a:ext>
            </a:extLst>
          </p:cNvPr>
          <p:cNvSpPr txBox="1"/>
          <p:nvPr/>
        </p:nvSpPr>
        <p:spPr>
          <a:xfrm>
            <a:off x="3857700" y="6591300"/>
            <a:ext cx="3388048" cy="1010790"/>
          </a:xfrm>
          <a:prstGeom prst="rect">
            <a:avLst/>
          </a:prstGeom>
          <a:noFill/>
        </p:spPr>
        <p:txBody>
          <a:bodyPr wrap="square">
            <a:spAutoFit/>
          </a:bodyPr>
          <a:lstStyle/>
          <a:p>
            <a:pPr>
              <a:lnSpc>
                <a:spcPts val="3802"/>
              </a:lnSpc>
              <a:spcBef>
                <a:spcPct val="0"/>
              </a:spcBef>
              <a:spcAft>
                <a:spcPts val="800"/>
              </a:spcAft>
            </a:pPr>
            <a:r>
              <a:rPr lang="fr-FR" sz="2925" b="1" dirty="0">
                <a:solidFill>
                  <a:srgbClr val="FFFFFF"/>
                </a:solidFill>
                <a:latin typeface="Futura"/>
              </a:rPr>
              <a:t>2029 </a:t>
            </a:r>
            <a:r>
              <a:rPr lang="fr-FR" sz="2925" dirty="0">
                <a:solidFill>
                  <a:srgbClr val="FFFFFF"/>
                </a:solidFill>
                <a:latin typeface="Futura"/>
              </a:rPr>
              <a:t>Accélération des projets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674399" y="5673399"/>
            <a:ext cx="4613601" cy="4613601"/>
            <a:chOff x="0" y="0"/>
            <a:chExt cx="6151468" cy="6151468"/>
          </a:xfrm>
        </p:grpSpPr>
        <p:sp>
          <p:nvSpPr>
            <p:cNvPr id="3" name="Freeform 3"/>
            <p:cNvSpPr/>
            <p:nvPr/>
          </p:nvSpPr>
          <p:spPr>
            <a:xfrm>
              <a:off x="0" y="0"/>
              <a:ext cx="6151499" cy="6151499"/>
            </a:xfrm>
            <a:custGeom>
              <a:avLst/>
              <a:gdLst/>
              <a:ahLst/>
              <a:cxnLst/>
              <a:rect l="l" t="t" r="r" b="b"/>
              <a:pathLst>
                <a:path w="6151499" h="6151499">
                  <a:moveTo>
                    <a:pt x="6151499" y="6151499"/>
                  </a:moveTo>
                  <a:lnTo>
                    <a:pt x="6151499" y="0"/>
                  </a:lnTo>
                  <a:lnTo>
                    <a:pt x="0" y="6151499"/>
                  </a:lnTo>
                  <a:close/>
                </a:path>
              </a:pathLst>
            </a:custGeom>
            <a:solidFill>
              <a:srgbClr val="E72929"/>
            </a:solidFill>
          </p:spPr>
          <p:txBody>
            <a:bodyPr/>
            <a:lstStyle/>
            <a:p>
              <a:endParaRPr lang="fr-FR"/>
            </a:p>
          </p:txBody>
        </p:sp>
      </p:grpSp>
      <p:grpSp>
        <p:nvGrpSpPr>
          <p:cNvPr id="6" name="Group 6"/>
          <p:cNvGrpSpPr/>
          <p:nvPr/>
        </p:nvGrpSpPr>
        <p:grpSpPr>
          <a:xfrm>
            <a:off x="1981200" y="2151888"/>
            <a:ext cx="6386353" cy="6546460"/>
            <a:chOff x="106050" y="260486"/>
            <a:chExt cx="5907123" cy="6055216"/>
          </a:xfrm>
        </p:grpSpPr>
        <p:sp>
          <p:nvSpPr>
            <p:cNvPr id="7" name="Freeform 7"/>
            <p:cNvSpPr/>
            <p:nvPr/>
          </p:nvSpPr>
          <p:spPr>
            <a:xfrm>
              <a:off x="106050" y="260486"/>
              <a:ext cx="5907123" cy="6055216"/>
            </a:xfrm>
            <a:custGeom>
              <a:avLst/>
              <a:gdLst/>
              <a:ahLst/>
              <a:cxnLst/>
              <a:rect l="l" t="t" r="r" b="b"/>
              <a:pathLst>
                <a:path w="5907123" h="6055216">
                  <a:moveTo>
                    <a:pt x="5782663" y="6055216"/>
                  </a:moveTo>
                  <a:lnTo>
                    <a:pt x="124460" y="6055216"/>
                  </a:lnTo>
                  <a:cubicBezTo>
                    <a:pt x="55880" y="6055216"/>
                    <a:pt x="0" y="5999336"/>
                    <a:pt x="0" y="5930755"/>
                  </a:cubicBezTo>
                  <a:lnTo>
                    <a:pt x="0" y="124460"/>
                  </a:lnTo>
                  <a:cubicBezTo>
                    <a:pt x="0" y="55880"/>
                    <a:pt x="55880" y="0"/>
                    <a:pt x="124460" y="0"/>
                  </a:cubicBezTo>
                  <a:lnTo>
                    <a:pt x="5782663" y="0"/>
                  </a:lnTo>
                  <a:cubicBezTo>
                    <a:pt x="5851243" y="0"/>
                    <a:pt x="5907123" y="55880"/>
                    <a:pt x="5907123" y="124460"/>
                  </a:cubicBezTo>
                  <a:lnTo>
                    <a:pt x="5907123" y="5930756"/>
                  </a:lnTo>
                  <a:cubicBezTo>
                    <a:pt x="5907123" y="5999336"/>
                    <a:pt x="5851243" y="6055216"/>
                    <a:pt x="5782663" y="6055216"/>
                  </a:cubicBezTo>
                  <a:close/>
                </a:path>
              </a:pathLst>
            </a:custGeom>
            <a:solidFill>
              <a:srgbClr val="FD4239"/>
            </a:solidFill>
          </p:spPr>
          <p:txBody>
            <a:bodyPr/>
            <a:lstStyle/>
            <a:p>
              <a:endParaRPr lang="fr-FR"/>
            </a:p>
          </p:txBody>
        </p:sp>
      </p:grpSp>
      <p:sp>
        <p:nvSpPr>
          <p:cNvPr id="8" name="TextBox 8"/>
          <p:cNvSpPr txBox="1"/>
          <p:nvPr/>
        </p:nvSpPr>
        <p:spPr>
          <a:xfrm>
            <a:off x="2349011" y="2171700"/>
            <a:ext cx="3823189" cy="3231654"/>
          </a:xfrm>
          <a:prstGeom prst="rect">
            <a:avLst/>
          </a:prstGeom>
        </p:spPr>
        <p:txBody>
          <a:bodyPr wrap="square" lIns="0" tIns="0" rIns="0" bIns="0" rtlCol="0" anchor="t">
            <a:spAutoFit/>
          </a:bodyPr>
          <a:lstStyle/>
          <a:p>
            <a:pPr marL="0" lvl="0" indent="0" algn="l">
              <a:lnSpc>
                <a:spcPts val="4154"/>
              </a:lnSpc>
              <a:spcBef>
                <a:spcPct val="0"/>
              </a:spcBef>
            </a:pPr>
            <a:r>
              <a:rPr lang="en-US" sz="3777" b="1" u="none">
                <a:solidFill>
                  <a:srgbClr val="000000"/>
                </a:solidFill>
                <a:latin typeface="Futura Bold"/>
                <a:ea typeface="Futura Bold"/>
                <a:cs typeface="Futura Bold"/>
                <a:sym typeface="Futura Bold"/>
              </a:rPr>
              <a:t>Conclusion</a:t>
            </a:r>
          </a:p>
          <a:p>
            <a:pPr marL="0" lvl="0" indent="0" algn="l">
              <a:lnSpc>
                <a:spcPts val="4154"/>
              </a:lnSpc>
              <a:spcBef>
                <a:spcPct val="0"/>
              </a:spcBef>
            </a:pPr>
            <a:endParaRPr lang="en-US" sz="3777" b="1">
              <a:solidFill>
                <a:srgbClr val="000000"/>
              </a:solidFill>
              <a:latin typeface="Futura Bold"/>
              <a:ea typeface="Futura Bold"/>
              <a:cs typeface="Futura Bold"/>
              <a:sym typeface="Futura Bold"/>
            </a:endParaRPr>
          </a:p>
          <a:p>
            <a:pPr marL="0" lvl="0" indent="0" algn="l">
              <a:lnSpc>
                <a:spcPts val="4154"/>
              </a:lnSpc>
              <a:spcBef>
                <a:spcPct val="0"/>
              </a:spcBef>
            </a:pPr>
            <a:endParaRPr lang="en-US" sz="3777" b="1" u="none">
              <a:solidFill>
                <a:srgbClr val="000000"/>
              </a:solidFill>
              <a:latin typeface="Futura Bold"/>
              <a:ea typeface="Futura Bold"/>
              <a:cs typeface="Futura Bold"/>
              <a:sym typeface="Futura Bold"/>
            </a:endParaRPr>
          </a:p>
          <a:p>
            <a:pPr marL="0" lvl="0" indent="0" algn="l">
              <a:lnSpc>
                <a:spcPts val="4154"/>
              </a:lnSpc>
              <a:spcBef>
                <a:spcPct val="0"/>
              </a:spcBef>
            </a:pPr>
            <a:endParaRPr lang="en-US" sz="3777" b="1">
              <a:solidFill>
                <a:srgbClr val="000000"/>
              </a:solidFill>
              <a:latin typeface="Futura Bold"/>
              <a:ea typeface="Futura Bold"/>
              <a:cs typeface="Futura Bold"/>
              <a:sym typeface="Futura Bold"/>
            </a:endParaRPr>
          </a:p>
          <a:p>
            <a:pPr marL="0" lvl="0" indent="0" algn="l">
              <a:lnSpc>
                <a:spcPts val="4154"/>
              </a:lnSpc>
              <a:spcBef>
                <a:spcPct val="0"/>
              </a:spcBef>
            </a:pPr>
            <a:endParaRPr lang="en-US" sz="3777" b="1" u="none">
              <a:solidFill>
                <a:srgbClr val="000000"/>
              </a:solidFill>
              <a:latin typeface="Futura Bold"/>
              <a:ea typeface="Futura Bold"/>
              <a:cs typeface="Futura Bold"/>
              <a:sym typeface="Futura Bold"/>
            </a:endParaRPr>
          </a:p>
          <a:p>
            <a:pPr marL="0" lvl="0" indent="0" algn="l">
              <a:lnSpc>
                <a:spcPts val="4154"/>
              </a:lnSpc>
              <a:spcBef>
                <a:spcPct val="0"/>
              </a:spcBef>
            </a:pPr>
            <a:endParaRPr lang="en-US" sz="3777" b="1" u="none">
              <a:solidFill>
                <a:srgbClr val="000000"/>
              </a:solidFill>
              <a:latin typeface="Futura Bold"/>
              <a:ea typeface="Futura Bold"/>
              <a:cs typeface="Futura Bold"/>
              <a:sym typeface="Futura Bold"/>
            </a:endParaRPr>
          </a:p>
        </p:txBody>
      </p:sp>
      <p:sp>
        <p:nvSpPr>
          <p:cNvPr id="12" name="ZoneTexte 11">
            <a:extLst>
              <a:ext uri="{FF2B5EF4-FFF2-40B4-BE49-F238E27FC236}">
                <a16:creationId xmlns:a16="http://schemas.microsoft.com/office/drawing/2014/main" id="{27867339-E3C7-D031-7456-EA3B23F2D9F7}"/>
              </a:ext>
            </a:extLst>
          </p:cNvPr>
          <p:cNvSpPr txBox="1"/>
          <p:nvPr/>
        </p:nvSpPr>
        <p:spPr>
          <a:xfrm>
            <a:off x="2631747" y="3850838"/>
            <a:ext cx="5085257" cy="2862322"/>
          </a:xfrm>
          <a:prstGeom prst="rect">
            <a:avLst/>
          </a:prstGeom>
          <a:noFill/>
        </p:spPr>
        <p:txBody>
          <a:bodyPr wrap="square">
            <a:spAutoFit/>
          </a:bodyPr>
          <a:lstStyle/>
          <a:p>
            <a:r>
              <a:rPr lang="fr-FR" dirty="0">
                <a:solidFill>
                  <a:schemeClr val="bg1"/>
                </a:solidFill>
                <a:latin typeface="Futura "/>
              </a:rPr>
              <a:t>En matérialisant sa politique RSE par la création d’une Fondation, la SAR, s’engage à assumer pleinement la responsabilité des effets de ses activités industrielles sur l’environnement, la société et l’économie sénégalaise, cet engagement volontaire vise à faire perdurer l’entreprise en ayant un impact positif sur la société.</a:t>
            </a:r>
          </a:p>
          <a:p>
            <a:r>
              <a:rPr lang="fr-FR" dirty="0">
                <a:solidFill>
                  <a:schemeClr val="bg1"/>
                </a:solidFill>
                <a:latin typeface="Futura "/>
              </a:rPr>
              <a:t>La Fondation SAR, est l’expression d’un engagement communautaire fort et assumé</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113560" y="1188075"/>
            <a:ext cx="7174440" cy="9098925"/>
            <a:chOff x="0" y="0"/>
            <a:chExt cx="9565920" cy="12131900"/>
          </a:xfrm>
        </p:grpSpPr>
        <p:sp>
          <p:nvSpPr>
            <p:cNvPr id="3" name="Freeform 3"/>
            <p:cNvSpPr/>
            <p:nvPr/>
          </p:nvSpPr>
          <p:spPr>
            <a:xfrm>
              <a:off x="0" y="0"/>
              <a:ext cx="9565894" cy="12131929"/>
            </a:xfrm>
            <a:custGeom>
              <a:avLst/>
              <a:gdLst/>
              <a:ahLst/>
              <a:cxnLst/>
              <a:rect l="l" t="t" r="r" b="b"/>
              <a:pathLst>
                <a:path w="9565894" h="12131929">
                  <a:moveTo>
                    <a:pt x="0" y="12131929"/>
                  </a:moveTo>
                  <a:lnTo>
                    <a:pt x="9565894" y="12131929"/>
                  </a:lnTo>
                  <a:lnTo>
                    <a:pt x="9565894" y="10708767"/>
                  </a:lnTo>
                  <a:lnTo>
                    <a:pt x="9565894" y="9285605"/>
                  </a:lnTo>
                  <a:lnTo>
                    <a:pt x="9565894" y="7629144"/>
                  </a:lnTo>
                  <a:lnTo>
                    <a:pt x="9565894" y="6206109"/>
                  </a:lnTo>
                  <a:lnTo>
                    <a:pt x="9565894" y="4782947"/>
                  </a:lnTo>
                  <a:lnTo>
                    <a:pt x="4782947" y="0"/>
                  </a:lnTo>
                  <a:lnTo>
                    <a:pt x="0" y="4782947"/>
                  </a:lnTo>
                  <a:lnTo>
                    <a:pt x="0" y="6206109"/>
                  </a:lnTo>
                  <a:lnTo>
                    <a:pt x="0" y="7629144"/>
                  </a:lnTo>
                  <a:lnTo>
                    <a:pt x="0" y="9285605"/>
                  </a:lnTo>
                  <a:lnTo>
                    <a:pt x="0" y="10708767"/>
                  </a:lnTo>
                  <a:close/>
                </a:path>
              </a:pathLst>
            </a:custGeom>
            <a:solidFill>
              <a:srgbClr val="DDDDDD"/>
            </a:solidFill>
          </p:spPr>
          <p:txBody>
            <a:bodyPr/>
            <a:lstStyle/>
            <a:p>
              <a:endParaRPr lang="fr-FR"/>
            </a:p>
          </p:txBody>
        </p:sp>
      </p:grpSp>
      <p:sp>
        <p:nvSpPr>
          <p:cNvPr id="4" name="TextBox 4"/>
          <p:cNvSpPr txBox="1"/>
          <p:nvPr/>
        </p:nvSpPr>
        <p:spPr>
          <a:xfrm>
            <a:off x="1028700" y="4708300"/>
            <a:ext cx="7918131" cy="1552575"/>
          </a:xfrm>
          <a:prstGeom prst="rect">
            <a:avLst/>
          </a:prstGeom>
        </p:spPr>
        <p:txBody>
          <a:bodyPr lIns="0" tIns="0" rIns="0" bIns="0" rtlCol="0" anchor="t">
            <a:spAutoFit/>
          </a:bodyPr>
          <a:lstStyle/>
          <a:p>
            <a:pPr algn="l">
              <a:lnSpc>
                <a:spcPts val="10800"/>
              </a:lnSpc>
            </a:pPr>
            <a:r>
              <a:rPr lang="en-US" sz="9000" b="1">
                <a:solidFill>
                  <a:srgbClr val="E72929"/>
                </a:solidFill>
                <a:latin typeface="Futura Ultra-Bold"/>
                <a:ea typeface="Futura Ultra-Bold"/>
                <a:cs typeface="Futura Ultra-Bold"/>
                <a:sym typeface="Futura Ultra-Bold"/>
              </a:rPr>
              <a:t>Merci...</a:t>
            </a:r>
          </a:p>
        </p:txBody>
      </p:sp>
      <p:grpSp>
        <p:nvGrpSpPr>
          <p:cNvPr id="5" name="Group 5"/>
          <p:cNvGrpSpPr/>
          <p:nvPr/>
        </p:nvGrpSpPr>
        <p:grpSpPr>
          <a:xfrm>
            <a:off x="7526340" y="0"/>
            <a:ext cx="7174440" cy="6964251"/>
            <a:chOff x="0" y="0"/>
            <a:chExt cx="9565920" cy="9285668"/>
          </a:xfrm>
        </p:grpSpPr>
        <p:sp>
          <p:nvSpPr>
            <p:cNvPr id="6" name="Freeform 6"/>
            <p:cNvSpPr/>
            <p:nvPr/>
          </p:nvSpPr>
          <p:spPr>
            <a:xfrm>
              <a:off x="0" y="0"/>
              <a:ext cx="9565894" cy="9285605"/>
            </a:xfrm>
            <a:custGeom>
              <a:avLst/>
              <a:gdLst/>
              <a:ahLst/>
              <a:cxnLst/>
              <a:rect l="l" t="t" r="r" b="b"/>
              <a:pathLst>
                <a:path w="9565894" h="9285605">
                  <a:moveTo>
                    <a:pt x="4782947" y="9285605"/>
                  </a:moveTo>
                  <a:lnTo>
                    <a:pt x="9565894" y="4502658"/>
                  </a:lnTo>
                  <a:lnTo>
                    <a:pt x="9565894" y="0"/>
                  </a:lnTo>
                  <a:lnTo>
                    <a:pt x="0" y="0"/>
                  </a:lnTo>
                  <a:lnTo>
                    <a:pt x="0" y="4502658"/>
                  </a:lnTo>
                  <a:close/>
                </a:path>
              </a:pathLst>
            </a:custGeom>
            <a:solidFill>
              <a:srgbClr val="E72929"/>
            </a:solidFill>
          </p:spPr>
          <p:txBody>
            <a:bodyPr/>
            <a:lstStyle/>
            <a:p>
              <a:endParaRPr lang="fr-FR"/>
            </a:p>
          </p:txBody>
        </p:sp>
      </p:grpSp>
      <p:grpSp>
        <p:nvGrpSpPr>
          <p:cNvPr id="7" name="Group 7"/>
          <p:cNvGrpSpPr/>
          <p:nvPr/>
        </p:nvGrpSpPr>
        <p:grpSpPr>
          <a:xfrm>
            <a:off x="11237181" y="2209800"/>
            <a:ext cx="6927198" cy="6927198"/>
            <a:chOff x="0" y="0"/>
            <a:chExt cx="9236264" cy="9236264"/>
          </a:xfrm>
        </p:grpSpPr>
        <p:sp>
          <p:nvSpPr>
            <p:cNvPr id="8" name="Freeform 8"/>
            <p:cNvSpPr/>
            <p:nvPr/>
          </p:nvSpPr>
          <p:spPr>
            <a:xfrm>
              <a:off x="0" y="0"/>
              <a:ext cx="9236202" cy="9236202"/>
            </a:xfrm>
            <a:custGeom>
              <a:avLst/>
              <a:gdLst/>
              <a:ahLst/>
              <a:cxnLst/>
              <a:rect l="l" t="t" r="r" b="b"/>
              <a:pathLst>
                <a:path w="9236202" h="9236202">
                  <a:moveTo>
                    <a:pt x="0" y="4618101"/>
                  </a:moveTo>
                  <a:lnTo>
                    <a:pt x="4618101" y="0"/>
                  </a:lnTo>
                  <a:lnTo>
                    <a:pt x="9236202" y="4618101"/>
                  </a:lnTo>
                  <a:lnTo>
                    <a:pt x="4618101" y="9236202"/>
                  </a:lnTo>
                  <a:close/>
                </a:path>
              </a:pathLst>
            </a:custGeom>
            <a:solidFill>
              <a:srgbClr val="DDDDDD"/>
            </a:solidFill>
          </p:spPr>
          <p:txBody>
            <a:bodyPr/>
            <a:lstStyle/>
            <a:p>
              <a:endParaRPr lang="fr-FR"/>
            </a:p>
          </p:txBody>
        </p:sp>
      </p:grpSp>
      <p:grpSp>
        <p:nvGrpSpPr>
          <p:cNvPr id="9" name="Group 9"/>
          <p:cNvGrpSpPr/>
          <p:nvPr/>
        </p:nvGrpSpPr>
        <p:grpSpPr>
          <a:xfrm>
            <a:off x="11953461" y="2926080"/>
            <a:ext cx="5494638" cy="5494638"/>
            <a:chOff x="0" y="0"/>
            <a:chExt cx="7326184" cy="7326184"/>
          </a:xfrm>
        </p:grpSpPr>
        <p:sp>
          <p:nvSpPr>
            <p:cNvPr id="10" name="Freeform 10"/>
            <p:cNvSpPr/>
            <p:nvPr/>
          </p:nvSpPr>
          <p:spPr>
            <a:xfrm>
              <a:off x="0" y="0"/>
              <a:ext cx="7326122" cy="7326122"/>
            </a:xfrm>
            <a:custGeom>
              <a:avLst/>
              <a:gdLst/>
              <a:ahLst/>
              <a:cxnLst/>
              <a:rect l="l" t="t" r="r" b="b"/>
              <a:pathLst>
                <a:path w="7326122" h="7326122">
                  <a:moveTo>
                    <a:pt x="0" y="3663061"/>
                  </a:moveTo>
                  <a:lnTo>
                    <a:pt x="3663061" y="0"/>
                  </a:lnTo>
                  <a:lnTo>
                    <a:pt x="7326122" y="3663061"/>
                  </a:lnTo>
                  <a:lnTo>
                    <a:pt x="3663061" y="7326122"/>
                  </a:lnTo>
                  <a:close/>
                </a:path>
              </a:pathLst>
            </a:custGeom>
            <a:blipFill>
              <a:blip r:embed="rId2"/>
              <a:stretch>
                <a:fillRect l="-1789" r="-1789"/>
              </a:stretch>
            </a:blipFill>
          </p:spPr>
          <p:txBody>
            <a:bodyPr/>
            <a:lstStyle/>
            <a:p>
              <a:endParaRPr lang="fr-FR"/>
            </a:p>
          </p:txBody>
        </p:sp>
      </p:grpSp>
      <p:grpSp>
        <p:nvGrpSpPr>
          <p:cNvPr id="11" name="Group 11"/>
          <p:cNvGrpSpPr/>
          <p:nvPr/>
        </p:nvGrpSpPr>
        <p:grpSpPr>
          <a:xfrm>
            <a:off x="13674399" y="5673399"/>
            <a:ext cx="4613601" cy="4613601"/>
            <a:chOff x="0" y="0"/>
            <a:chExt cx="6151468" cy="6151468"/>
          </a:xfrm>
        </p:grpSpPr>
        <p:sp>
          <p:nvSpPr>
            <p:cNvPr id="12" name="Freeform 12"/>
            <p:cNvSpPr/>
            <p:nvPr/>
          </p:nvSpPr>
          <p:spPr>
            <a:xfrm>
              <a:off x="0" y="0"/>
              <a:ext cx="6151499" cy="6151499"/>
            </a:xfrm>
            <a:custGeom>
              <a:avLst/>
              <a:gdLst/>
              <a:ahLst/>
              <a:cxnLst/>
              <a:rect l="l" t="t" r="r" b="b"/>
              <a:pathLst>
                <a:path w="6151499" h="6151499">
                  <a:moveTo>
                    <a:pt x="6151499" y="6151499"/>
                  </a:moveTo>
                  <a:lnTo>
                    <a:pt x="6151499" y="0"/>
                  </a:lnTo>
                  <a:lnTo>
                    <a:pt x="0" y="6151499"/>
                  </a:lnTo>
                  <a:close/>
                </a:path>
              </a:pathLst>
            </a:custGeom>
            <a:solidFill>
              <a:srgbClr val="E72929"/>
            </a:solidFill>
          </p:spPr>
          <p:txBody>
            <a:bodyPr/>
            <a:lstStyle/>
            <a:p>
              <a:endParaRPr lang="fr-FR"/>
            </a:p>
          </p:txBody>
        </p:sp>
      </p:grpSp>
      <p:sp>
        <p:nvSpPr>
          <p:cNvPr id="13" name="Freeform 13">
            <a:extLst>
              <a:ext uri="{FF2B5EF4-FFF2-40B4-BE49-F238E27FC236}">
                <a16:creationId xmlns:a16="http://schemas.microsoft.com/office/drawing/2014/main" id="{2B0193C1-AD1B-5B41-ED47-C878C7611344}"/>
              </a:ext>
            </a:extLst>
          </p:cNvPr>
          <p:cNvSpPr/>
          <p:nvPr/>
        </p:nvSpPr>
        <p:spPr>
          <a:xfrm>
            <a:off x="1028700" y="449887"/>
            <a:ext cx="3098168" cy="1858901"/>
          </a:xfrm>
          <a:custGeom>
            <a:avLst/>
            <a:gdLst/>
            <a:ahLst/>
            <a:cxnLst/>
            <a:rect l="l" t="t" r="r" b="b"/>
            <a:pathLst>
              <a:path w="3098168" h="1858901">
                <a:moveTo>
                  <a:pt x="0" y="0"/>
                </a:moveTo>
                <a:lnTo>
                  <a:pt x="3098168" y="0"/>
                </a:lnTo>
                <a:lnTo>
                  <a:pt x="3098168" y="1858901"/>
                </a:lnTo>
                <a:lnTo>
                  <a:pt x="0" y="1858901"/>
                </a:lnTo>
                <a:lnTo>
                  <a:pt x="0" y="0"/>
                </a:lnTo>
                <a:close/>
              </a:path>
            </a:pathLst>
          </a:custGeom>
          <a:blipFill>
            <a:blip r:embed="rId3"/>
            <a:stretch>
              <a:fillRect/>
            </a:stretch>
          </a:blipFill>
        </p:spPr>
        <p:txBody>
          <a:bodyPr/>
          <a:lstStyle/>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19746"/>
            <a:ext cx="936307" cy="1165718"/>
            <a:chOff x="0" y="0"/>
            <a:chExt cx="1248410" cy="1554290"/>
          </a:xfrm>
        </p:grpSpPr>
        <p:sp>
          <p:nvSpPr>
            <p:cNvPr id="3" name="Freeform 3"/>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sp>
        <p:nvSpPr>
          <p:cNvPr id="4" name="TextBox 4"/>
          <p:cNvSpPr txBox="1"/>
          <p:nvPr/>
        </p:nvSpPr>
        <p:spPr>
          <a:xfrm>
            <a:off x="9237798" y="2439393"/>
            <a:ext cx="7322748" cy="519373"/>
          </a:xfrm>
          <a:prstGeom prst="rect">
            <a:avLst/>
          </a:prstGeom>
        </p:spPr>
        <p:txBody>
          <a:bodyPr lIns="0" tIns="0" rIns="0" bIns="0" rtlCol="0" anchor="t">
            <a:spAutoFit/>
          </a:bodyPr>
          <a:lstStyle/>
          <a:p>
            <a:r>
              <a:rPr lang="fr-FR" sz="3375">
                <a:solidFill>
                  <a:srgbClr val="000000"/>
                </a:solidFill>
                <a:latin typeface="Futura"/>
              </a:rPr>
              <a:t>Contexte</a:t>
            </a:r>
          </a:p>
        </p:txBody>
      </p:sp>
      <p:grpSp>
        <p:nvGrpSpPr>
          <p:cNvPr id="5" name="Group 5"/>
          <p:cNvGrpSpPr/>
          <p:nvPr/>
        </p:nvGrpSpPr>
        <p:grpSpPr>
          <a:xfrm>
            <a:off x="7788453" y="2191841"/>
            <a:ext cx="771999" cy="771999"/>
            <a:chOff x="0" y="0"/>
            <a:chExt cx="6350000" cy="6350000"/>
          </a:xfrm>
        </p:grpSpPr>
        <p:sp>
          <p:nvSpPr>
            <p:cNvPr id="6" name="Freeform 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72929"/>
            </a:solidFill>
          </p:spPr>
          <p:txBody>
            <a:bodyPr/>
            <a:lstStyle/>
            <a:p>
              <a:endParaRPr lang="fr-FR"/>
            </a:p>
          </p:txBody>
        </p:sp>
      </p:grpSp>
      <p:sp>
        <p:nvSpPr>
          <p:cNvPr id="7" name="TextBox 7"/>
          <p:cNvSpPr txBox="1"/>
          <p:nvPr/>
        </p:nvSpPr>
        <p:spPr>
          <a:xfrm>
            <a:off x="7901847" y="2188464"/>
            <a:ext cx="545211" cy="745236"/>
          </a:xfrm>
          <a:prstGeom prst="rect">
            <a:avLst/>
          </a:prstGeom>
        </p:spPr>
        <p:txBody>
          <a:bodyPr lIns="0" tIns="0" rIns="0" bIns="0" rtlCol="0" anchor="t">
            <a:spAutoFit/>
          </a:bodyPr>
          <a:lstStyle/>
          <a:p>
            <a:pPr algn="ctr">
              <a:lnSpc>
                <a:spcPts val="5652"/>
              </a:lnSpc>
            </a:pPr>
            <a:r>
              <a:rPr lang="en-US" sz="3600" b="1">
                <a:solidFill>
                  <a:srgbClr val="FFFFFF"/>
                </a:solidFill>
                <a:latin typeface="Futura Bold"/>
                <a:ea typeface="Futura Bold"/>
                <a:cs typeface="Futura Bold"/>
                <a:sym typeface="Futura Bold"/>
              </a:rPr>
              <a:t>1</a:t>
            </a:r>
          </a:p>
        </p:txBody>
      </p:sp>
      <p:sp>
        <p:nvSpPr>
          <p:cNvPr id="8" name="TextBox 8"/>
          <p:cNvSpPr txBox="1"/>
          <p:nvPr/>
        </p:nvSpPr>
        <p:spPr>
          <a:xfrm>
            <a:off x="9274374" y="3230057"/>
            <a:ext cx="7322748" cy="729752"/>
          </a:xfrm>
          <a:prstGeom prst="rect">
            <a:avLst/>
          </a:prstGeom>
        </p:spPr>
        <p:txBody>
          <a:bodyPr lIns="0" tIns="0" rIns="0" bIns="0" rtlCol="0" anchor="t">
            <a:spAutoFit/>
          </a:bodyPr>
          <a:lstStyle/>
          <a:p>
            <a:pPr marL="0" lvl="1">
              <a:lnSpc>
                <a:spcPts val="6750"/>
              </a:lnSpc>
              <a:spcBef>
                <a:spcPct val="0"/>
              </a:spcBef>
            </a:pPr>
            <a:r>
              <a:rPr lang="fr-FR" sz="3375">
                <a:solidFill>
                  <a:srgbClr val="000000"/>
                </a:solidFill>
                <a:latin typeface="Futura"/>
              </a:rPr>
              <a:t>Mission et Valeurs</a:t>
            </a:r>
            <a:endParaRPr lang="en-US" sz="3375">
              <a:solidFill>
                <a:srgbClr val="000000"/>
              </a:solidFill>
              <a:latin typeface="Futura"/>
              <a:ea typeface="Futura"/>
              <a:cs typeface="Futura"/>
              <a:sym typeface="Futura"/>
            </a:endParaRPr>
          </a:p>
        </p:txBody>
      </p:sp>
      <p:grpSp>
        <p:nvGrpSpPr>
          <p:cNvPr id="9" name="Group 9"/>
          <p:cNvGrpSpPr/>
          <p:nvPr/>
        </p:nvGrpSpPr>
        <p:grpSpPr>
          <a:xfrm>
            <a:off x="7788453" y="3471682"/>
            <a:ext cx="771999" cy="771999"/>
            <a:chOff x="0" y="0"/>
            <a:chExt cx="6350000" cy="6350000"/>
          </a:xfrm>
        </p:grpSpPr>
        <p:sp>
          <p:nvSpPr>
            <p:cNvPr id="10" name="Freeform 1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72929"/>
            </a:solidFill>
          </p:spPr>
          <p:txBody>
            <a:bodyPr/>
            <a:lstStyle/>
            <a:p>
              <a:endParaRPr lang="fr-FR"/>
            </a:p>
          </p:txBody>
        </p:sp>
      </p:grpSp>
      <p:sp>
        <p:nvSpPr>
          <p:cNvPr id="11" name="TextBox 11"/>
          <p:cNvSpPr txBox="1"/>
          <p:nvPr/>
        </p:nvSpPr>
        <p:spPr>
          <a:xfrm>
            <a:off x="7901847" y="3483864"/>
            <a:ext cx="545211" cy="745236"/>
          </a:xfrm>
          <a:prstGeom prst="rect">
            <a:avLst/>
          </a:prstGeom>
        </p:spPr>
        <p:txBody>
          <a:bodyPr lIns="0" tIns="0" rIns="0" bIns="0" rtlCol="0" anchor="t">
            <a:spAutoFit/>
          </a:bodyPr>
          <a:lstStyle/>
          <a:p>
            <a:pPr marL="0" lvl="1" indent="0" algn="ctr">
              <a:lnSpc>
                <a:spcPts val="5652"/>
              </a:lnSpc>
              <a:spcBef>
                <a:spcPct val="0"/>
              </a:spcBef>
            </a:pPr>
            <a:r>
              <a:rPr lang="en-US" sz="3600" b="1" u="none">
                <a:solidFill>
                  <a:srgbClr val="FFFFFF"/>
                </a:solidFill>
                <a:latin typeface="Futura Bold"/>
                <a:ea typeface="Futura Bold"/>
                <a:cs typeface="Futura Bold"/>
                <a:sym typeface="Futura Bold"/>
              </a:rPr>
              <a:t>2</a:t>
            </a:r>
          </a:p>
        </p:txBody>
      </p:sp>
      <p:sp>
        <p:nvSpPr>
          <p:cNvPr id="12" name="TextBox 12"/>
          <p:cNvSpPr txBox="1"/>
          <p:nvPr/>
        </p:nvSpPr>
        <p:spPr>
          <a:xfrm>
            <a:off x="9204270" y="5798063"/>
            <a:ext cx="7322748" cy="1601785"/>
          </a:xfrm>
          <a:prstGeom prst="rect">
            <a:avLst/>
          </a:prstGeom>
        </p:spPr>
        <p:txBody>
          <a:bodyPr lIns="0" tIns="0" rIns="0" bIns="0" rtlCol="0" anchor="t">
            <a:spAutoFit/>
          </a:bodyPr>
          <a:lstStyle/>
          <a:p>
            <a:pPr marL="0" lvl="1">
              <a:lnSpc>
                <a:spcPts val="6750"/>
              </a:lnSpc>
              <a:spcBef>
                <a:spcPct val="0"/>
              </a:spcBef>
            </a:pPr>
            <a:r>
              <a:rPr lang="fr-FR" sz="3375">
                <a:solidFill>
                  <a:srgbClr val="000000"/>
                </a:solidFill>
                <a:latin typeface="Futura"/>
              </a:rPr>
              <a:t>Objectifs de la Fondation SAR</a:t>
            </a:r>
          </a:p>
          <a:p>
            <a:pPr marL="0" lvl="1">
              <a:lnSpc>
                <a:spcPts val="6750"/>
              </a:lnSpc>
              <a:spcBef>
                <a:spcPct val="0"/>
              </a:spcBef>
            </a:pPr>
            <a:endParaRPr lang="en-US" sz="3375">
              <a:solidFill>
                <a:srgbClr val="000000"/>
              </a:solidFill>
              <a:latin typeface="Futura"/>
              <a:ea typeface="Futura"/>
              <a:cs typeface="Futura"/>
              <a:sym typeface="Futura"/>
            </a:endParaRPr>
          </a:p>
        </p:txBody>
      </p:sp>
      <p:grpSp>
        <p:nvGrpSpPr>
          <p:cNvPr id="13" name="Group 13"/>
          <p:cNvGrpSpPr/>
          <p:nvPr/>
        </p:nvGrpSpPr>
        <p:grpSpPr>
          <a:xfrm>
            <a:off x="7788453" y="6031363"/>
            <a:ext cx="771999" cy="771999"/>
            <a:chOff x="0" y="0"/>
            <a:chExt cx="6350000" cy="6350000"/>
          </a:xfrm>
        </p:grpSpPr>
        <p:sp>
          <p:nvSpPr>
            <p:cNvPr id="14" name="Freeform 1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72929"/>
            </a:solidFill>
          </p:spPr>
          <p:txBody>
            <a:bodyPr/>
            <a:lstStyle/>
            <a:p>
              <a:endParaRPr lang="fr-FR"/>
            </a:p>
          </p:txBody>
        </p:sp>
      </p:grpSp>
      <p:sp>
        <p:nvSpPr>
          <p:cNvPr id="15" name="TextBox 15"/>
          <p:cNvSpPr txBox="1"/>
          <p:nvPr/>
        </p:nvSpPr>
        <p:spPr>
          <a:xfrm>
            <a:off x="7901847" y="6074664"/>
            <a:ext cx="545211" cy="745236"/>
          </a:xfrm>
          <a:prstGeom prst="rect">
            <a:avLst/>
          </a:prstGeom>
        </p:spPr>
        <p:txBody>
          <a:bodyPr lIns="0" tIns="0" rIns="0" bIns="0" rtlCol="0" anchor="t">
            <a:spAutoFit/>
          </a:bodyPr>
          <a:lstStyle/>
          <a:p>
            <a:pPr marL="0" lvl="1" indent="0" algn="ctr">
              <a:lnSpc>
                <a:spcPts val="5652"/>
              </a:lnSpc>
              <a:spcBef>
                <a:spcPct val="0"/>
              </a:spcBef>
            </a:pPr>
            <a:r>
              <a:rPr lang="en-US" sz="3600" b="1" u="none">
                <a:solidFill>
                  <a:srgbClr val="FFFFFF"/>
                </a:solidFill>
                <a:latin typeface="Futura Bold"/>
                <a:ea typeface="Futura Bold"/>
                <a:cs typeface="Futura Bold"/>
                <a:sym typeface="Futura Bold"/>
              </a:rPr>
              <a:t>4</a:t>
            </a:r>
          </a:p>
        </p:txBody>
      </p:sp>
      <p:sp>
        <p:nvSpPr>
          <p:cNvPr id="16" name="TextBox 16"/>
          <p:cNvSpPr txBox="1"/>
          <p:nvPr/>
        </p:nvSpPr>
        <p:spPr>
          <a:xfrm>
            <a:off x="9204270" y="4515994"/>
            <a:ext cx="7322748" cy="729752"/>
          </a:xfrm>
          <a:prstGeom prst="rect">
            <a:avLst/>
          </a:prstGeom>
        </p:spPr>
        <p:txBody>
          <a:bodyPr lIns="0" tIns="0" rIns="0" bIns="0" rtlCol="0" anchor="t">
            <a:spAutoFit/>
          </a:bodyPr>
          <a:lstStyle/>
          <a:p>
            <a:pPr marL="0" lvl="1">
              <a:lnSpc>
                <a:spcPts val="6750"/>
              </a:lnSpc>
              <a:spcBef>
                <a:spcPct val="0"/>
              </a:spcBef>
            </a:pPr>
            <a:r>
              <a:rPr lang="fr-FR" sz="3375">
                <a:solidFill>
                  <a:srgbClr val="000000"/>
                </a:solidFill>
                <a:latin typeface="Futura"/>
              </a:rPr>
              <a:t>Identification des parties prenantes</a:t>
            </a:r>
            <a:endParaRPr lang="en-US" sz="3375">
              <a:solidFill>
                <a:srgbClr val="000000"/>
              </a:solidFill>
              <a:latin typeface="Futura"/>
              <a:ea typeface="Futura"/>
              <a:cs typeface="Futura"/>
              <a:sym typeface="Futura"/>
            </a:endParaRPr>
          </a:p>
        </p:txBody>
      </p:sp>
      <p:grpSp>
        <p:nvGrpSpPr>
          <p:cNvPr id="17" name="Group 17"/>
          <p:cNvGrpSpPr/>
          <p:nvPr/>
        </p:nvGrpSpPr>
        <p:grpSpPr>
          <a:xfrm>
            <a:off x="7788453" y="4751522"/>
            <a:ext cx="771999" cy="771999"/>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72929"/>
            </a:solidFill>
          </p:spPr>
          <p:txBody>
            <a:bodyPr/>
            <a:lstStyle/>
            <a:p>
              <a:endParaRPr lang="fr-FR"/>
            </a:p>
          </p:txBody>
        </p:sp>
      </p:grpSp>
      <p:sp>
        <p:nvSpPr>
          <p:cNvPr id="19" name="TextBox 19"/>
          <p:cNvSpPr txBox="1"/>
          <p:nvPr/>
        </p:nvSpPr>
        <p:spPr>
          <a:xfrm>
            <a:off x="7901847" y="4779264"/>
            <a:ext cx="545211" cy="745236"/>
          </a:xfrm>
          <a:prstGeom prst="rect">
            <a:avLst/>
          </a:prstGeom>
        </p:spPr>
        <p:txBody>
          <a:bodyPr lIns="0" tIns="0" rIns="0" bIns="0" rtlCol="0" anchor="t">
            <a:spAutoFit/>
          </a:bodyPr>
          <a:lstStyle/>
          <a:p>
            <a:pPr marL="0" lvl="1" indent="0" algn="ctr">
              <a:lnSpc>
                <a:spcPts val="5652"/>
              </a:lnSpc>
              <a:spcBef>
                <a:spcPct val="0"/>
              </a:spcBef>
            </a:pPr>
            <a:r>
              <a:rPr lang="en-US" sz="3600" b="1" u="none">
                <a:solidFill>
                  <a:srgbClr val="FFFFFF"/>
                </a:solidFill>
                <a:latin typeface="Futura Bold"/>
                <a:ea typeface="Futura Bold"/>
                <a:cs typeface="Futura Bold"/>
                <a:sym typeface="Futura Bold"/>
              </a:rPr>
              <a:t>3</a:t>
            </a:r>
          </a:p>
        </p:txBody>
      </p:sp>
      <p:sp>
        <p:nvSpPr>
          <p:cNvPr id="20" name="TextBox 20"/>
          <p:cNvSpPr txBox="1"/>
          <p:nvPr/>
        </p:nvSpPr>
        <p:spPr>
          <a:xfrm>
            <a:off x="9204270" y="7080131"/>
            <a:ext cx="7322748" cy="1601785"/>
          </a:xfrm>
          <a:prstGeom prst="rect">
            <a:avLst/>
          </a:prstGeom>
        </p:spPr>
        <p:txBody>
          <a:bodyPr lIns="0" tIns="0" rIns="0" bIns="0" rtlCol="0" anchor="t">
            <a:spAutoFit/>
          </a:bodyPr>
          <a:lstStyle/>
          <a:p>
            <a:pPr marL="0" lvl="1">
              <a:lnSpc>
                <a:spcPts val="6750"/>
              </a:lnSpc>
              <a:spcBef>
                <a:spcPct val="0"/>
              </a:spcBef>
            </a:pPr>
            <a:r>
              <a:rPr lang="fr-FR" sz="3375">
                <a:solidFill>
                  <a:srgbClr val="000000"/>
                </a:solidFill>
                <a:latin typeface="Futura"/>
              </a:rPr>
              <a:t>Axes Stratégiques 2026-2031</a:t>
            </a:r>
          </a:p>
          <a:p>
            <a:pPr marL="0" lvl="1">
              <a:lnSpc>
                <a:spcPts val="6750"/>
              </a:lnSpc>
              <a:spcBef>
                <a:spcPct val="0"/>
              </a:spcBef>
            </a:pPr>
            <a:endParaRPr lang="en-US" sz="3375">
              <a:solidFill>
                <a:srgbClr val="000000"/>
              </a:solidFill>
              <a:latin typeface="Futura"/>
              <a:ea typeface="Futura"/>
              <a:cs typeface="Futura"/>
              <a:sym typeface="Futura"/>
            </a:endParaRPr>
          </a:p>
        </p:txBody>
      </p:sp>
      <p:grpSp>
        <p:nvGrpSpPr>
          <p:cNvPr id="21" name="Group 21"/>
          <p:cNvGrpSpPr/>
          <p:nvPr/>
        </p:nvGrpSpPr>
        <p:grpSpPr>
          <a:xfrm>
            <a:off x="7788453" y="7311203"/>
            <a:ext cx="771999" cy="771999"/>
            <a:chOff x="0" y="0"/>
            <a:chExt cx="6350000" cy="6350000"/>
          </a:xfrm>
        </p:grpSpPr>
        <p:sp>
          <p:nvSpPr>
            <p:cNvPr id="22" name="Freeform 2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72929"/>
            </a:solidFill>
          </p:spPr>
          <p:txBody>
            <a:bodyPr/>
            <a:lstStyle/>
            <a:p>
              <a:endParaRPr lang="fr-FR"/>
            </a:p>
          </p:txBody>
        </p:sp>
      </p:grpSp>
      <p:sp>
        <p:nvSpPr>
          <p:cNvPr id="23" name="TextBox 23"/>
          <p:cNvSpPr txBox="1"/>
          <p:nvPr/>
        </p:nvSpPr>
        <p:spPr>
          <a:xfrm>
            <a:off x="7901847" y="7353300"/>
            <a:ext cx="545211" cy="745236"/>
          </a:xfrm>
          <a:prstGeom prst="rect">
            <a:avLst/>
          </a:prstGeom>
        </p:spPr>
        <p:txBody>
          <a:bodyPr lIns="0" tIns="0" rIns="0" bIns="0" rtlCol="0" anchor="t">
            <a:spAutoFit/>
          </a:bodyPr>
          <a:lstStyle/>
          <a:p>
            <a:pPr marL="0" lvl="1" indent="0" algn="ctr">
              <a:lnSpc>
                <a:spcPts val="5652"/>
              </a:lnSpc>
              <a:spcBef>
                <a:spcPct val="0"/>
              </a:spcBef>
            </a:pPr>
            <a:r>
              <a:rPr lang="en-US" sz="3600" b="1" u="none">
                <a:solidFill>
                  <a:srgbClr val="FFFFFF"/>
                </a:solidFill>
                <a:latin typeface="Futura Bold"/>
                <a:ea typeface="Futura Bold"/>
                <a:cs typeface="Futura Bold"/>
                <a:sym typeface="Futura Bold"/>
              </a:rPr>
              <a:t>5</a:t>
            </a:r>
          </a:p>
        </p:txBody>
      </p:sp>
      <p:sp>
        <p:nvSpPr>
          <p:cNvPr id="24" name="TextBox 24"/>
          <p:cNvSpPr txBox="1"/>
          <p:nvPr/>
        </p:nvSpPr>
        <p:spPr>
          <a:xfrm>
            <a:off x="2103753" y="2023353"/>
            <a:ext cx="4257587" cy="1352550"/>
          </a:xfrm>
          <a:prstGeom prst="rect">
            <a:avLst/>
          </a:prstGeom>
        </p:spPr>
        <p:txBody>
          <a:bodyPr lIns="0" tIns="0" rIns="0" bIns="0" rtlCol="0" anchor="t">
            <a:spAutoFit/>
          </a:bodyPr>
          <a:lstStyle/>
          <a:p>
            <a:pPr marL="0" lvl="0" indent="0" algn="l">
              <a:lnSpc>
                <a:spcPts val="9480"/>
              </a:lnSpc>
              <a:spcBef>
                <a:spcPct val="0"/>
              </a:spcBef>
            </a:pPr>
            <a:r>
              <a:rPr lang="en-US" sz="7900" b="1" dirty="0">
                <a:solidFill>
                  <a:srgbClr val="000000"/>
                </a:solidFill>
                <a:latin typeface="Futura Bold"/>
                <a:ea typeface="Futura Bold"/>
                <a:cs typeface="Futura Bold"/>
                <a:sym typeface="Futura Bold"/>
              </a:rPr>
              <a:t>Agenda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C58A3-4BC3-35FD-A86D-1942D0A49F1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B80A836-F564-9414-0D22-566418CFA949}"/>
              </a:ext>
            </a:extLst>
          </p:cNvPr>
          <p:cNvGrpSpPr/>
          <p:nvPr/>
        </p:nvGrpSpPr>
        <p:grpSpPr>
          <a:xfrm>
            <a:off x="0" y="519746"/>
            <a:ext cx="936307" cy="1165718"/>
            <a:chOff x="0" y="0"/>
            <a:chExt cx="1248410" cy="1554290"/>
          </a:xfrm>
        </p:grpSpPr>
        <p:sp>
          <p:nvSpPr>
            <p:cNvPr id="3" name="Freeform 3">
              <a:extLst>
                <a:ext uri="{FF2B5EF4-FFF2-40B4-BE49-F238E27FC236}">
                  <a16:creationId xmlns:a16="http://schemas.microsoft.com/office/drawing/2014/main" id="{BBEB12C9-D9ED-AE30-4723-708A39319D71}"/>
                </a:ext>
              </a:extLst>
            </p:cNvPr>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sp>
        <p:nvSpPr>
          <p:cNvPr id="4" name="TextBox 4">
            <a:extLst>
              <a:ext uri="{FF2B5EF4-FFF2-40B4-BE49-F238E27FC236}">
                <a16:creationId xmlns:a16="http://schemas.microsoft.com/office/drawing/2014/main" id="{03180B75-6F83-B64F-A3C5-7A0331C3D693}"/>
              </a:ext>
            </a:extLst>
          </p:cNvPr>
          <p:cNvSpPr txBox="1"/>
          <p:nvPr/>
        </p:nvSpPr>
        <p:spPr>
          <a:xfrm>
            <a:off x="9237798" y="2439393"/>
            <a:ext cx="7322748" cy="1038746"/>
          </a:xfrm>
          <a:prstGeom prst="rect">
            <a:avLst/>
          </a:prstGeom>
        </p:spPr>
        <p:txBody>
          <a:bodyPr lIns="0" tIns="0" rIns="0" bIns="0" rtlCol="0" anchor="t">
            <a:spAutoFit/>
          </a:bodyPr>
          <a:lstStyle/>
          <a:p>
            <a:r>
              <a:rPr lang="fr-FR" sz="3375">
                <a:solidFill>
                  <a:srgbClr val="000000"/>
                </a:solidFill>
                <a:latin typeface="Futura"/>
              </a:rPr>
              <a:t>Moyens financiers de la fondation</a:t>
            </a:r>
          </a:p>
          <a:p>
            <a:endParaRPr lang="fr-FR" sz="3375">
              <a:solidFill>
                <a:srgbClr val="000000"/>
              </a:solidFill>
              <a:latin typeface="Futura"/>
            </a:endParaRPr>
          </a:p>
        </p:txBody>
      </p:sp>
      <p:grpSp>
        <p:nvGrpSpPr>
          <p:cNvPr id="5" name="Group 5">
            <a:extLst>
              <a:ext uri="{FF2B5EF4-FFF2-40B4-BE49-F238E27FC236}">
                <a16:creationId xmlns:a16="http://schemas.microsoft.com/office/drawing/2014/main" id="{5FFDF291-A1D1-D983-D536-D1ED41C31375}"/>
              </a:ext>
            </a:extLst>
          </p:cNvPr>
          <p:cNvGrpSpPr/>
          <p:nvPr/>
        </p:nvGrpSpPr>
        <p:grpSpPr>
          <a:xfrm>
            <a:off x="7788453" y="2191841"/>
            <a:ext cx="771999" cy="771999"/>
            <a:chOff x="0" y="0"/>
            <a:chExt cx="6350000" cy="6350000"/>
          </a:xfrm>
        </p:grpSpPr>
        <p:sp>
          <p:nvSpPr>
            <p:cNvPr id="6" name="Freeform 6">
              <a:extLst>
                <a:ext uri="{FF2B5EF4-FFF2-40B4-BE49-F238E27FC236}">
                  <a16:creationId xmlns:a16="http://schemas.microsoft.com/office/drawing/2014/main" id="{293B4023-0D08-440A-0229-C95054F98F52}"/>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72929"/>
            </a:solidFill>
          </p:spPr>
          <p:txBody>
            <a:bodyPr/>
            <a:lstStyle/>
            <a:p>
              <a:endParaRPr lang="fr-FR"/>
            </a:p>
          </p:txBody>
        </p:sp>
      </p:grpSp>
      <p:sp>
        <p:nvSpPr>
          <p:cNvPr id="7" name="TextBox 7">
            <a:extLst>
              <a:ext uri="{FF2B5EF4-FFF2-40B4-BE49-F238E27FC236}">
                <a16:creationId xmlns:a16="http://schemas.microsoft.com/office/drawing/2014/main" id="{CF73CD62-1B2D-76C5-D62E-DD83DB3A8720}"/>
              </a:ext>
            </a:extLst>
          </p:cNvPr>
          <p:cNvSpPr txBox="1"/>
          <p:nvPr/>
        </p:nvSpPr>
        <p:spPr>
          <a:xfrm>
            <a:off x="7901847" y="2188464"/>
            <a:ext cx="545211" cy="629018"/>
          </a:xfrm>
          <a:prstGeom prst="rect">
            <a:avLst/>
          </a:prstGeom>
        </p:spPr>
        <p:txBody>
          <a:bodyPr lIns="0" tIns="0" rIns="0" bIns="0" rtlCol="0" anchor="t">
            <a:spAutoFit/>
          </a:bodyPr>
          <a:lstStyle/>
          <a:p>
            <a:pPr algn="ctr">
              <a:lnSpc>
                <a:spcPts val="5652"/>
              </a:lnSpc>
            </a:pPr>
            <a:r>
              <a:rPr lang="en-US" sz="3600" b="1">
                <a:solidFill>
                  <a:srgbClr val="FFFFFF"/>
                </a:solidFill>
                <a:latin typeface="Futura Bold"/>
                <a:ea typeface="Futura Bold"/>
                <a:cs typeface="Futura Bold"/>
                <a:sym typeface="Futura Bold"/>
              </a:rPr>
              <a:t>6</a:t>
            </a:r>
          </a:p>
        </p:txBody>
      </p:sp>
      <p:sp>
        <p:nvSpPr>
          <p:cNvPr id="8" name="TextBox 8">
            <a:extLst>
              <a:ext uri="{FF2B5EF4-FFF2-40B4-BE49-F238E27FC236}">
                <a16:creationId xmlns:a16="http://schemas.microsoft.com/office/drawing/2014/main" id="{84845448-6EAD-B821-C911-B5BCEBCA0C4B}"/>
              </a:ext>
            </a:extLst>
          </p:cNvPr>
          <p:cNvSpPr txBox="1"/>
          <p:nvPr/>
        </p:nvSpPr>
        <p:spPr>
          <a:xfrm>
            <a:off x="9274374" y="3230057"/>
            <a:ext cx="7322748" cy="729752"/>
          </a:xfrm>
          <a:prstGeom prst="rect">
            <a:avLst/>
          </a:prstGeom>
        </p:spPr>
        <p:txBody>
          <a:bodyPr lIns="0" tIns="0" rIns="0" bIns="0" rtlCol="0" anchor="t">
            <a:spAutoFit/>
          </a:bodyPr>
          <a:lstStyle/>
          <a:p>
            <a:pPr marL="0" lvl="1">
              <a:lnSpc>
                <a:spcPts val="6750"/>
              </a:lnSpc>
              <a:spcBef>
                <a:spcPct val="0"/>
              </a:spcBef>
            </a:pPr>
            <a:r>
              <a:rPr lang="fr-FR" sz="3375">
                <a:solidFill>
                  <a:srgbClr val="000000"/>
                </a:solidFill>
                <a:latin typeface="Futura"/>
              </a:rPr>
              <a:t>Gouvernance &amp; Partenariats</a:t>
            </a:r>
            <a:endParaRPr lang="en-US" sz="3375">
              <a:solidFill>
                <a:srgbClr val="000000"/>
              </a:solidFill>
              <a:latin typeface="Futura"/>
              <a:ea typeface="Futura"/>
              <a:cs typeface="Futura"/>
              <a:sym typeface="Futura"/>
            </a:endParaRPr>
          </a:p>
        </p:txBody>
      </p:sp>
      <p:grpSp>
        <p:nvGrpSpPr>
          <p:cNvPr id="9" name="Group 9">
            <a:extLst>
              <a:ext uri="{FF2B5EF4-FFF2-40B4-BE49-F238E27FC236}">
                <a16:creationId xmlns:a16="http://schemas.microsoft.com/office/drawing/2014/main" id="{F2012A2A-9FE2-EDDE-D9CC-5DCABB2AED2F}"/>
              </a:ext>
            </a:extLst>
          </p:cNvPr>
          <p:cNvGrpSpPr/>
          <p:nvPr/>
        </p:nvGrpSpPr>
        <p:grpSpPr>
          <a:xfrm>
            <a:off x="7788453" y="3471682"/>
            <a:ext cx="771999" cy="771999"/>
            <a:chOff x="0" y="0"/>
            <a:chExt cx="6350000" cy="6350000"/>
          </a:xfrm>
        </p:grpSpPr>
        <p:sp>
          <p:nvSpPr>
            <p:cNvPr id="10" name="Freeform 10">
              <a:extLst>
                <a:ext uri="{FF2B5EF4-FFF2-40B4-BE49-F238E27FC236}">
                  <a16:creationId xmlns:a16="http://schemas.microsoft.com/office/drawing/2014/main" id="{AA98B05A-4C45-50FD-00FD-A9C93C86EFF7}"/>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72929"/>
            </a:solidFill>
          </p:spPr>
          <p:txBody>
            <a:bodyPr/>
            <a:lstStyle/>
            <a:p>
              <a:endParaRPr lang="fr-FR"/>
            </a:p>
          </p:txBody>
        </p:sp>
      </p:grpSp>
      <p:sp>
        <p:nvSpPr>
          <p:cNvPr id="11" name="TextBox 11">
            <a:extLst>
              <a:ext uri="{FF2B5EF4-FFF2-40B4-BE49-F238E27FC236}">
                <a16:creationId xmlns:a16="http://schemas.microsoft.com/office/drawing/2014/main" id="{F6940D30-516C-C0AE-806F-422F85594BD6}"/>
              </a:ext>
            </a:extLst>
          </p:cNvPr>
          <p:cNvSpPr txBox="1"/>
          <p:nvPr/>
        </p:nvSpPr>
        <p:spPr>
          <a:xfrm>
            <a:off x="7901847" y="3483864"/>
            <a:ext cx="545211" cy="629018"/>
          </a:xfrm>
          <a:prstGeom prst="rect">
            <a:avLst/>
          </a:prstGeom>
        </p:spPr>
        <p:txBody>
          <a:bodyPr lIns="0" tIns="0" rIns="0" bIns="0" rtlCol="0" anchor="t">
            <a:spAutoFit/>
          </a:bodyPr>
          <a:lstStyle/>
          <a:p>
            <a:pPr marL="0" lvl="1" indent="0" algn="ctr">
              <a:lnSpc>
                <a:spcPts val="5652"/>
              </a:lnSpc>
              <a:spcBef>
                <a:spcPct val="0"/>
              </a:spcBef>
            </a:pPr>
            <a:r>
              <a:rPr lang="en-US" sz="3600" b="1" u="none">
                <a:solidFill>
                  <a:srgbClr val="FFFFFF"/>
                </a:solidFill>
                <a:latin typeface="Futura Bold"/>
                <a:ea typeface="Futura Bold"/>
                <a:cs typeface="Futura Bold"/>
                <a:sym typeface="Futura Bold"/>
              </a:rPr>
              <a:t>7</a:t>
            </a:r>
          </a:p>
        </p:txBody>
      </p:sp>
      <p:sp>
        <p:nvSpPr>
          <p:cNvPr id="12" name="TextBox 12">
            <a:extLst>
              <a:ext uri="{FF2B5EF4-FFF2-40B4-BE49-F238E27FC236}">
                <a16:creationId xmlns:a16="http://schemas.microsoft.com/office/drawing/2014/main" id="{4E404FD6-6E18-1F80-9FD3-45061FD2C691}"/>
              </a:ext>
            </a:extLst>
          </p:cNvPr>
          <p:cNvSpPr txBox="1"/>
          <p:nvPr/>
        </p:nvSpPr>
        <p:spPr>
          <a:xfrm>
            <a:off x="9204270" y="5798063"/>
            <a:ext cx="7322748" cy="1601785"/>
          </a:xfrm>
          <a:prstGeom prst="rect">
            <a:avLst/>
          </a:prstGeom>
        </p:spPr>
        <p:txBody>
          <a:bodyPr lIns="0" tIns="0" rIns="0" bIns="0" rtlCol="0" anchor="t">
            <a:spAutoFit/>
          </a:bodyPr>
          <a:lstStyle/>
          <a:p>
            <a:pPr marL="0" lvl="1">
              <a:lnSpc>
                <a:spcPts val="6750"/>
              </a:lnSpc>
              <a:spcBef>
                <a:spcPct val="0"/>
              </a:spcBef>
            </a:pPr>
            <a:r>
              <a:rPr lang="fr-FR" sz="3375">
                <a:solidFill>
                  <a:srgbClr val="000000"/>
                </a:solidFill>
                <a:latin typeface="Futura"/>
              </a:rPr>
              <a:t>Objectifs de la Fondation </a:t>
            </a:r>
          </a:p>
          <a:p>
            <a:pPr marL="0" lvl="1">
              <a:lnSpc>
                <a:spcPts val="6750"/>
              </a:lnSpc>
              <a:spcBef>
                <a:spcPct val="0"/>
              </a:spcBef>
            </a:pPr>
            <a:endParaRPr lang="fr-FR" sz="3375">
              <a:solidFill>
                <a:srgbClr val="000000"/>
              </a:solidFill>
              <a:latin typeface="Futura"/>
            </a:endParaRPr>
          </a:p>
        </p:txBody>
      </p:sp>
      <p:grpSp>
        <p:nvGrpSpPr>
          <p:cNvPr id="13" name="Group 13">
            <a:extLst>
              <a:ext uri="{FF2B5EF4-FFF2-40B4-BE49-F238E27FC236}">
                <a16:creationId xmlns:a16="http://schemas.microsoft.com/office/drawing/2014/main" id="{92D13EFE-8E4E-69D2-D1C4-7A8ED4974B2C}"/>
              </a:ext>
            </a:extLst>
          </p:cNvPr>
          <p:cNvGrpSpPr/>
          <p:nvPr/>
        </p:nvGrpSpPr>
        <p:grpSpPr>
          <a:xfrm>
            <a:off x="7788453" y="6031363"/>
            <a:ext cx="771999" cy="771999"/>
            <a:chOff x="0" y="0"/>
            <a:chExt cx="6350000" cy="6350000"/>
          </a:xfrm>
        </p:grpSpPr>
        <p:sp>
          <p:nvSpPr>
            <p:cNvPr id="14" name="Freeform 14">
              <a:extLst>
                <a:ext uri="{FF2B5EF4-FFF2-40B4-BE49-F238E27FC236}">
                  <a16:creationId xmlns:a16="http://schemas.microsoft.com/office/drawing/2014/main" id="{DD9F9C74-323D-B1C6-FF62-A3B6BFCB80EE}"/>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72929"/>
            </a:solidFill>
          </p:spPr>
          <p:txBody>
            <a:bodyPr/>
            <a:lstStyle/>
            <a:p>
              <a:endParaRPr lang="fr-FR"/>
            </a:p>
          </p:txBody>
        </p:sp>
      </p:grpSp>
      <p:sp>
        <p:nvSpPr>
          <p:cNvPr id="15" name="TextBox 15">
            <a:extLst>
              <a:ext uri="{FF2B5EF4-FFF2-40B4-BE49-F238E27FC236}">
                <a16:creationId xmlns:a16="http://schemas.microsoft.com/office/drawing/2014/main" id="{B33B4F94-56DB-4A27-B671-7D970B2ED028}"/>
              </a:ext>
            </a:extLst>
          </p:cNvPr>
          <p:cNvSpPr txBox="1"/>
          <p:nvPr/>
        </p:nvSpPr>
        <p:spPr>
          <a:xfrm>
            <a:off x="7901847" y="6074664"/>
            <a:ext cx="545211" cy="629018"/>
          </a:xfrm>
          <a:prstGeom prst="rect">
            <a:avLst/>
          </a:prstGeom>
        </p:spPr>
        <p:txBody>
          <a:bodyPr lIns="0" tIns="0" rIns="0" bIns="0" rtlCol="0" anchor="t">
            <a:spAutoFit/>
          </a:bodyPr>
          <a:lstStyle/>
          <a:p>
            <a:pPr marL="0" lvl="1" indent="0" algn="ctr">
              <a:lnSpc>
                <a:spcPts val="5652"/>
              </a:lnSpc>
              <a:spcBef>
                <a:spcPct val="0"/>
              </a:spcBef>
            </a:pPr>
            <a:r>
              <a:rPr lang="en-US" sz="3600" b="1">
                <a:solidFill>
                  <a:srgbClr val="FFFFFF"/>
                </a:solidFill>
                <a:latin typeface="Futura Bold"/>
                <a:ea typeface="Futura Bold"/>
                <a:cs typeface="Futura Bold"/>
                <a:sym typeface="Futura Bold"/>
              </a:rPr>
              <a:t>9</a:t>
            </a:r>
            <a:endParaRPr lang="en-US" sz="3600" b="1" u="none">
              <a:solidFill>
                <a:srgbClr val="FFFFFF"/>
              </a:solidFill>
              <a:latin typeface="Futura Bold"/>
              <a:ea typeface="Futura Bold"/>
              <a:cs typeface="Futura Bold"/>
              <a:sym typeface="Futura Bold"/>
            </a:endParaRPr>
          </a:p>
        </p:txBody>
      </p:sp>
      <p:sp>
        <p:nvSpPr>
          <p:cNvPr id="16" name="TextBox 16">
            <a:extLst>
              <a:ext uri="{FF2B5EF4-FFF2-40B4-BE49-F238E27FC236}">
                <a16:creationId xmlns:a16="http://schemas.microsoft.com/office/drawing/2014/main" id="{B374D8C5-BA02-1321-207C-CB222A3C413B}"/>
              </a:ext>
            </a:extLst>
          </p:cNvPr>
          <p:cNvSpPr txBox="1"/>
          <p:nvPr/>
        </p:nvSpPr>
        <p:spPr>
          <a:xfrm>
            <a:off x="9204270" y="4515994"/>
            <a:ext cx="7322748" cy="729752"/>
          </a:xfrm>
          <a:prstGeom prst="rect">
            <a:avLst/>
          </a:prstGeom>
        </p:spPr>
        <p:txBody>
          <a:bodyPr lIns="0" tIns="0" rIns="0" bIns="0" rtlCol="0" anchor="t">
            <a:spAutoFit/>
          </a:bodyPr>
          <a:lstStyle/>
          <a:p>
            <a:pPr marL="0" lvl="1">
              <a:lnSpc>
                <a:spcPts val="6750"/>
              </a:lnSpc>
              <a:spcBef>
                <a:spcPct val="0"/>
              </a:spcBef>
            </a:pPr>
            <a:r>
              <a:rPr lang="fr-FR" sz="3375">
                <a:solidFill>
                  <a:srgbClr val="000000"/>
                </a:solidFill>
                <a:latin typeface="Futura"/>
              </a:rPr>
              <a:t>Résultats attendus</a:t>
            </a:r>
            <a:endParaRPr lang="en-US" sz="3375">
              <a:solidFill>
                <a:srgbClr val="000000"/>
              </a:solidFill>
              <a:latin typeface="Futura"/>
              <a:ea typeface="Futura"/>
              <a:cs typeface="Futura"/>
              <a:sym typeface="Futura"/>
            </a:endParaRPr>
          </a:p>
        </p:txBody>
      </p:sp>
      <p:grpSp>
        <p:nvGrpSpPr>
          <p:cNvPr id="17" name="Group 17">
            <a:extLst>
              <a:ext uri="{FF2B5EF4-FFF2-40B4-BE49-F238E27FC236}">
                <a16:creationId xmlns:a16="http://schemas.microsoft.com/office/drawing/2014/main" id="{0BA40EB9-0C70-4BB6-2B08-43DE0301199F}"/>
              </a:ext>
            </a:extLst>
          </p:cNvPr>
          <p:cNvGrpSpPr/>
          <p:nvPr/>
        </p:nvGrpSpPr>
        <p:grpSpPr>
          <a:xfrm>
            <a:off x="7788453" y="4751522"/>
            <a:ext cx="771999" cy="771999"/>
            <a:chOff x="0" y="0"/>
            <a:chExt cx="6350000" cy="6350000"/>
          </a:xfrm>
        </p:grpSpPr>
        <p:sp>
          <p:nvSpPr>
            <p:cNvPr id="18" name="Freeform 18">
              <a:extLst>
                <a:ext uri="{FF2B5EF4-FFF2-40B4-BE49-F238E27FC236}">
                  <a16:creationId xmlns:a16="http://schemas.microsoft.com/office/drawing/2014/main" id="{236A4FCF-F15C-3679-9B9A-7DBCBE873E75}"/>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72929"/>
            </a:solidFill>
          </p:spPr>
          <p:txBody>
            <a:bodyPr/>
            <a:lstStyle/>
            <a:p>
              <a:endParaRPr lang="fr-FR"/>
            </a:p>
          </p:txBody>
        </p:sp>
      </p:grpSp>
      <p:sp>
        <p:nvSpPr>
          <p:cNvPr id="19" name="TextBox 19">
            <a:extLst>
              <a:ext uri="{FF2B5EF4-FFF2-40B4-BE49-F238E27FC236}">
                <a16:creationId xmlns:a16="http://schemas.microsoft.com/office/drawing/2014/main" id="{D3125795-C5E8-E0A4-5315-5189F54613D8}"/>
              </a:ext>
            </a:extLst>
          </p:cNvPr>
          <p:cNvSpPr txBox="1"/>
          <p:nvPr/>
        </p:nvSpPr>
        <p:spPr>
          <a:xfrm>
            <a:off x="7901847" y="4779264"/>
            <a:ext cx="545211" cy="629018"/>
          </a:xfrm>
          <a:prstGeom prst="rect">
            <a:avLst/>
          </a:prstGeom>
        </p:spPr>
        <p:txBody>
          <a:bodyPr lIns="0" tIns="0" rIns="0" bIns="0" rtlCol="0" anchor="t">
            <a:spAutoFit/>
          </a:bodyPr>
          <a:lstStyle/>
          <a:p>
            <a:pPr marL="0" lvl="1" indent="0" algn="ctr">
              <a:lnSpc>
                <a:spcPts val="5652"/>
              </a:lnSpc>
              <a:spcBef>
                <a:spcPct val="0"/>
              </a:spcBef>
            </a:pPr>
            <a:r>
              <a:rPr lang="en-US" sz="3600" b="1" u="none">
                <a:solidFill>
                  <a:srgbClr val="FFFFFF"/>
                </a:solidFill>
                <a:latin typeface="Futura Bold"/>
                <a:ea typeface="Futura Bold"/>
                <a:cs typeface="Futura Bold"/>
                <a:sym typeface="Futura Bold"/>
              </a:rPr>
              <a:t>8</a:t>
            </a:r>
          </a:p>
        </p:txBody>
      </p:sp>
      <p:sp>
        <p:nvSpPr>
          <p:cNvPr id="20" name="TextBox 20">
            <a:extLst>
              <a:ext uri="{FF2B5EF4-FFF2-40B4-BE49-F238E27FC236}">
                <a16:creationId xmlns:a16="http://schemas.microsoft.com/office/drawing/2014/main" id="{D1B2B58B-AFAD-433F-DDFD-44B63540D8A8}"/>
              </a:ext>
            </a:extLst>
          </p:cNvPr>
          <p:cNvSpPr txBox="1"/>
          <p:nvPr/>
        </p:nvSpPr>
        <p:spPr>
          <a:xfrm>
            <a:off x="9317664" y="7046714"/>
            <a:ext cx="7279458" cy="1601785"/>
          </a:xfrm>
          <a:prstGeom prst="rect">
            <a:avLst/>
          </a:prstGeom>
        </p:spPr>
        <p:txBody>
          <a:bodyPr wrap="square" lIns="0" tIns="0" rIns="0" bIns="0" rtlCol="0" anchor="t">
            <a:spAutoFit/>
          </a:bodyPr>
          <a:lstStyle/>
          <a:p>
            <a:pPr marL="0" lvl="1">
              <a:lnSpc>
                <a:spcPts val="6750"/>
              </a:lnSpc>
              <a:spcBef>
                <a:spcPct val="0"/>
              </a:spcBef>
            </a:pPr>
            <a:r>
              <a:rPr lang="fr-FR" sz="3375">
                <a:solidFill>
                  <a:srgbClr val="000000"/>
                </a:solidFill>
                <a:latin typeface="Futura"/>
              </a:rPr>
              <a:t>Calendrier de Mise en Œuvre Stratégique (2026–2031)</a:t>
            </a:r>
          </a:p>
        </p:txBody>
      </p:sp>
      <p:grpSp>
        <p:nvGrpSpPr>
          <p:cNvPr id="21" name="Group 21">
            <a:extLst>
              <a:ext uri="{FF2B5EF4-FFF2-40B4-BE49-F238E27FC236}">
                <a16:creationId xmlns:a16="http://schemas.microsoft.com/office/drawing/2014/main" id="{DA650CE0-B564-B0CF-191B-461E8156B10C}"/>
              </a:ext>
            </a:extLst>
          </p:cNvPr>
          <p:cNvGrpSpPr/>
          <p:nvPr/>
        </p:nvGrpSpPr>
        <p:grpSpPr>
          <a:xfrm>
            <a:off x="7788453" y="7311203"/>
            <a:ext cx="771999" cy="771999"/>
            <a:chOff x="0" y="0"/>
            <a:chExt cx="6350000" cy="6350000"/>
          </a:xfrm>
        </p:grpSpPr>
        <p:sp>
          <p:nvSpPr>
            <p:cNvPr id="22" name="Freeform 22">
              <a:extLst>
                <a:ext uri="{FF2B5EF4-FFF2-40B4-BE49-F238E27FC236}">
                  <a16:creationId xmlns:a16="http://schemas.microsoft.com/office/drawing/2014/main" id="{9A73B014-B951-51AA-E144-FDC4ABFFC547}"/>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72929"/>
            </a:solidFill>
          </p:spPr>
          <p:txBody>
            <a:bodyPr/>
            <a:lstStyle/>
            <a:p>
              <a:endParaRPr lang="fr-FR"/>
            </a:p>
          </p:txBody>
        </p:sp>
      </p:grpSp>
      <p:sp>
        <p:nvSpPr>
          <p:cNvPr id="23" name="TextBox 23">
            <a:extLst>
              <a:ext uri="{FF2B5EF4-FFF2-40B4-BE49-F238E27FC236}">
                <a16:creationId xmlns:a16="http://schemas.microsoft.com/office/drawing/2014/main" id="{FE5EFE3A-CF4F-1AD8-2A0A-17B8B9C808B7}"/>
              </a:ext>
            </a:extLst>
          </p:cNvPr>
          <p:cNvSpPr txBox="1"/>
          <p:nvPr/>
        </p:nvSpPr>
        <p:spPr>
          <a:xfrm>
            <a:off x="7901847" y="7353300"/>
            <a:ext cx="545211" cy="629018"/>
          </a:xfrm>
          <a:prstGeom prst="rect">
            <a:avLst/>
          </a:prstGeom>
        </p:spPr>
        <p:txBody>
          <a:bodyPr lIns="0" tIns="0" rIns="0" bIns="0" rtlCol="0" anchor="t">
            <a:spAutoFit/>
          </a:bodyPr>
          <a:lstStyle/>
          <a:p>
            <a:pPr marL="0" lvl="1" indent="0" algn="ctr">
              <a:lnSpc>
                <a:spcPts val="5652"/>
              </a:lnSpc>
              <a:spcBef>
                <a:spcPct val="0"/>
              </a:spcBef>
            </a:pPr>
            <a:r>
              <a:rPr lang="en-US" sz="3600" b="1">
                <a:solidFill>
                  <a:srgbClr val="FFFFFF"/>
                </a:solidFill>
                <a:latin typeface="Futura Bold"/>
                <a:ea typeface="Futura Bold"/>
                <a:cs typeface="Futura Bold"/>
                <a:sym typeface="Futura Bold"/>
              </a:rPr>
              <a:t>10</a:t>
            </a:r>
            <a:endParaRPr lang="en-US" sz="3600" b="1" u="none">
              <a:solidFill>
                <a:srgbClr val="FFFFFF"/>
              </a:solidFill>
              <a:latin typeface="Futura Bold"/>
              <a:ea typeface="Futura Bold"/>
              <a:cs typeface="Futura Bold"/>
              <a:sym typeface="Futura Bold"/>
            </a:endParaRPr>
          </a:p>
        </p:txBody>
      </p:sp>
      <p:sp>
        <p:nvSpPr>
          <p:cNvPr id="24" name="TextBox 24">
            <a:extLst>
              <a:ext uri="{FF2B5EF4-FFF2-40B4-BE49-F238E27FC236}">
                <a16:creationId xmlns:a16="http://schemas.microsoft.com/office/drawing/2014/main" id="{FCC9B1E0-E86A-475B-4CC7-9612ED6189CF}"/>
              </a:ext>
            </a:extLst>
          </p:cNvPr>
          <p:cNvSpPr txBox="1"/>
          <p:nvPr/>
        </p:nvSpPr>
        <p:spPr>
          <a:xfrm>
            <a:off x="2103753" y="2023353"/>
            <a:ext cx="4257587" cy="1352550"/>
          </a:xfrm>
          <a:prstGeom prst="rect">
            <a:avLst/>
          </a:prstGeom>
        </p:spPr>
        <p:txBody>
          <a:bodyPr lIns="0" tIns="0" rIns="0" bIns="0" rtlCol="0" anchor="t">
            <a:spAutoFit/>
          </a:bodyPr>
          <a:lstStyle/>
          <a:p>
            <a:pPr marL="0" lvl="0" indent="0" algn="l">
              <a:lnSpc>
                <a:spcPts val="9480"/>
              </a:lnSpc>
              <a:spcBef>
                <a:spcPct val="0"/>
              </a:spcBef>
            </a:pPr>
            <a:r>
              <a:rPr lang="en-US" sz="7900" b="1" dirty="0">
                <a:solidFill>
                  <a:srgbClr val="000000"/>
                </a:solidFill>
                <a:latin typeface="Futura Bold"/>
                <a:ea typeface="Futura Bold"/>
                <a:cs typeface="Futura Bold"/>
                <a:sym typeface="Futura Bold"/>
              </a:rPr>
              <a:t>Agenda</a:t>
            </a:r>
          </a:p>
        </p:txBody>
      </p:sp>
    </p:spTree>
    <p:extLst>
      <p:ext uri="{BB962C8B-B14F-4D97-AF65-F5344CB8AC3E}">
        <p14:creationId xmlns:p14="http://schemas.microsoft.com/office/powerpoint/2010/main" val="507728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31CE7-CC1A-13C7-0056-533FCF9130C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A2385BA-A86C-1080-D984-DF4FA395E0BA}"/>
              </a:ext>
            </a:extLst>
          </p:cNvPr>
          <p:cNvGrpSpPr/>
          <p:nvPr/>
        </p:nvGrpSpPr>
        <p:grpSpPr>
          <a:xfrm>
            <a:off x="13674399" y="5673399"/>
            <a:ext cx="4613601" cy="4613601"/>
            <a:chOff x="0" y="0"/>
            <a:chExt cx="6151468" cy="6151468"/>
          </a:xfrm>
        </p:grpSpPr>
        <p:sp>
          <p:nvSpPr>
            <p:cNvPr id="3" name="Freeform 3">
              <a:extLst>
                <a:ext uri="{FF2B5EF4-FFF2-40B4-BE49-F238E27FC236}">
                  <a16:creationId xmlns:a16="http://schemas.microsoft.com/office/drawing/2014/main" id="{806C6EEB-BFDB-65D2-ED73-97FD1062D09E}"/>
                </a:ext>
              </a:extLst>
            </p:cNvPr>
            <p:cNvSpPr/>
            <p:nvPr/>
          </p:nvSpPr>
          <p:spPr>
            <a:xfrm>
              <a:off x="0" y="0"/>
              <a:ext cx="6151499" cy="6151499"/>
            </a:xfrm>
            <a:custGeom>
              <a:avLst/>
              <a:gdLst/>
              <a:ahLst/>
              <a:cxnLst/>
              <a:rect l="l" t="t" r="r" b="b"/>
              <a:pathLst>
                <a:path w="6151499" h="6151499">
                  <a:moveTo>
                    <a:pt x="6151499" y="6151499"/>
                  </a:moveTo>
                  <a:lnTo>
                    <a:pt x="6151499" y="0"/>
                  </a:lnTo>
                  <a:lnTo>
                    <a:pt x="0" y="6151499"/>
                  </a:lnTo>
                  <a:close/>
                </a:path>
              </a:pathLst>
            </a:custGeom>
            <a:solidFill>
              <a:srgbClr val="E72929"/>
            </a:solidFill>
          </p:spPr>
          <p:txBody>
            <a:bodyPr/>
            <a:lstStyle/>
            <a:p>
              <a:endParaRPr lang="fr-FR"/>
            </a:p>
          </p:txBody>
        </p:sp>
      </p:grpSp>
      <p:grpSp>
        <p:nvGrpSpPr>
          <p:cNvPr id="4" name="Group 4">
            <a:extLst>
              <a:ext uri="{FF2B5EF4-FFF2-40B4-BE49-F238E27FC236}">
                <a16:creationId xmlns:a16="http://schemas.microsoft.com/office/drawing/2014/main" id="{13D2F64A-2693-A084-B331-FE70FBB4C404}"/>
              </a:ext>
            </a:extLst>
          </p:cNvPr>
          <p:cNvGrpSpPr/>
          <p:nvPr/>
        </p:nvGrpSpPr>
        <p:grpSpPr>
          <a:xfrm>
            <a:off x="12141200" y="4359036"/>
            <a:ext cx="5632450" cy="1568928"/>
            <a:chOff x="0" y="0"/>
            <a:chExt cx="6909363" cy="1924614"/>
          </a:xfrm>
        </p:grpSpPr>
        <p:sp>
          <p:nvSpPr>
            <p:cNvPr id="5" name="Freeform 5">
              <a:extLst>
                <a:ext uri="{FF2B5EF4-FFF2-40B4-BE49-F238E27FC236}">
                  <a16:creationId xmlns:a16="http://schemas.microsoft.com/office/drawing/2014/main" id="{3788E04C-65DA-F812-AE00-C9398FA9AFFB}"/>
                </a:ext>
              </a:extLst>
            </p:cNvPr>
            <p:cNvSpPr/>
            <p:nvPr/>
          </p:nvSpPr>
          <p:spPr>
            <a:xfrm>
              <a:off x="0" y="0"/>
              <a:ext cx="6909363" cy="1924614"/>
            </a:xfrm>
            <a:custGeom>
              <a:avLst/>
              <a:gdLst/>
              <a:ahLst/>
              <a:cxnLst/>
              <a:rect l="l" t="t" r="r" b="b"/>
              <a:pathLst>
                <a:path w="6909363" h="1924614">
                  <a:moveTo>
                    <a:pt x="5939718" y="0"/>
                  </a:moveTo>
                  <a:lnTo>
                    <a:pt x="969645" y="0"/>
                  </a:lnTo>
                  <a:cubicBezTo>
                    <a:pt x="434975" y="0"/>
                    <a:pt x="0" y="434975"/>
                    <a:pt x="0" y="962307"/>
                  </a:cubicBezTo>
                  <a:cubicBezTo>
                    <a:pt x="0" y="1489639"/>
                    <a:pt x="434975" y="1924614"/>
                    <a:pt x="969645" y="1924614"/>
                  </a:cubicBezTo>
                  <a:lnTo>
                    <a:pt x="5939718" y="1924614"/>
                  </a:lnTo>
                  <a:cubicBezTo>
                    <a:pt x="6474388" y="1924614"/>
                    <a:pt x="6909363" y="1489639"/>
                    <a:pt x="6909363" y="962307"/>
                  </a:cubicBezTo>
                  <a:cubicBezTo>
                    <a:pt x="6909363" y="434975"/>
                    <a:pt x="6474388" y="0"/>
                    <a:pt x="5939718" y="0"/>
                  </a:cubicBezTo>
                  <a:close/>
                  <a:moveTo>
                    <a:pt x="5939718" y="1899214"/>
                  </a:moveTo>
                  <a:lnTo>
                    <a:pt x="969645" y="1899214"/>
                  </a:lnTo>
                  <a:cubicBezTo>
                    <a:pt x="448945" y="1899214"/>
                    <a:pt x="25400" y="1475669"/>
                    <a:pt x="25400" y="962307"/>
                  </a:cubicBezTo>
                  <a:cubicBezTo>
                    <a:pt x="25400" y="448945"/>
                    <a:pt x="448945" y="25400"/>
                    <a:pt x="969645" y="25400"/>
                  </a:cubicBezTo>
                  <a:lnTo>
                    <a:pt x="5939718" y="25400"/>
                  </a:lnTo>
                  <a:cubicBezTo>
                    <a:pt x="6460418" y="25400"/>
                    <a:pt x="6883963" y="448945"/>
                    <a:pt x="6883963" y="962307"/>
                  </a:cubicBezTo>
                  <a:cubicBezTo>
                    <a:pt x="6883963" y="1475669"/>
                    <a:pt x="6460418" y="1899214"/>
                    <a:pt x="5939718" y="1899214"/>
                  </a:cubicBezTo>
                  <a:close/>
                </a:path>
              </a:pathLst>
            </a:custGeom>
            <a:solidFill>
              <a:srgbClr val="FD4239"/>
            </a:solidFill>
          </p:spPr>
          <p:txBody>
            <a:bodyPr/>
            <a:lstStyle/>
            <a:p>
              <a:endParaRPr lang="fr-FR"/>
            </a:p>
          </p:txBody>
        </p:sp>
      </p:grpSp>
      <p:sp>
        <p:nvSpPr>
          <p:cNvPr id="6" name="TextBox 6">
            <a:extLst>
              <a:ext uri="{FF2B5EF4-FFF2-40B4-BE49-F238E27FC236}">
                <a16:creationId xmlns:a16="http://schemas.microsoft.com/office/drawing/2014/main" id="{FE718BFF-9CC9-56C1-41CF-02F02B298543}"/>
              </a:ext>
            </a:extLst>
          </p:cNvPr>
          <p:cNvSpPr txBox="1"/>
          <p:nvPr/>
        </p:nvSpPr>
        <p:spPr>
          <a:xfrm>
            <a:off x="12587289" y="4540633"/>
            <a:ext cx="4740271" cy="1269194"/>
          </a:xfrm>
          <a:prstGeom prst="rect">
            <a:avLst/>
          </a:prstGeom>
        </p:spPr>
        <p:txBody>
          <a:bodyPr lIns="0" tIns="0" rIns="0" bIns="0" rtlCol="0" anchor="t">
            <a:spAutoFit/>
          </a:bodyPr>
          <a:lstStyle/>
          <a:p>
            <a:pPr marL="0" lvl="0" indent="0" algn="ctr">
              <a:lnSpc>
                <a:spcPts val="5330"/>
              </a:lnSpc>
              <a:spcBef>
                <a:spcPct val="0"/>
              </a:spcBef>
            </a:pPr>
            <a:r>
              <a:rPr lang="en-US" sz="3553" b="1">
                <a:solidFill>
                  <a:srgbClr val="000000"/>
                </a:solidFill>
                <a:latin typeface="Futura Bold"/>
                <a:ea typeface="Futura Bold"/>
                <a:cs typeface="Futura Bold"/>
                <a:sym typeface="Futura Bold"/>
              </a:rPr>
              <a:t>La Fondation pour structurer la RSE</a:t>
            </a:r>
          </a:p>
        </p:txBody>
      </p:sp>
      <p:sp>
        <p:nvSpPr>
          <p:cNvPr id="7" name="AutoShape 7">
            <a:extLst>
              <a:ext uri="{FF2B5EF4-FFF2-40B4-BE49-F238E27FC236}">
                <a16:creationId xmlns:a16="http://schemas.microsoft.com/office/drawing/2014/main" id="{DA1B2490-25EF-0756-6B20-348BDEAFBC08}"/>
              </a:ext>
            </a:extLst>
          </p:cNvPr>
          <p:cNvSpPr/>
          <p:nvPr/>
        </p:nvSpPr>
        <p:spPr>
          <a:xfrm>
            <a:off x="-59" y="721684"/>
            <a:ext cx="12137809" cy="0"/>
          </a:xfrm>
          <a:prstGeom prst="line">
            <a:avLst/>
          </a:prstGeom>
          <a:ln w="19050" cap="flat">
            <a:solidFill>
              <a:srgbClr val="E72929"/>
            </a:solidFill>
            <a:prstDash val="solid"/>
            <a:headEnd type="none" w="sm" len="sm"/>
            <a:tailEnd type="none" w="sm" len="sm"/>
          </a:ln>
        </p:spPr>
        <p:txBody>
          <a:bodyPr/>
          <a:lstStyle/>
          <a:p>
            <a:endParaRPr lang="fr-FR"/>
          </a:p>
        </p:txBody>
      </p:sp>
      <p:sp>
        <p:nvSpPr>
          <p:cNvPr id="8" name="AutoShape 8">
            <a:extLst>
              <a:ext uri="{FF2B5EF4-FFF2-40B4-BE49-F238E27FC236}">
                <a16:creationId xmlns:a16="http://schemas.microsoft.com/office/drawing/2014/main" id="{C8AD335D-D934-7D4D-D303-753E647F1AD3}"/>
              </a:ext>
            </a:extLst>
          </p:cNvPr>
          <p:cNvSpPr/>
          <p:nvPr/>
        </p:nvSpPr>
        <p:spPr>
          <a:xfrm>
            <a:off x="-54" y="9555791"/>
            <a:ext cx="12139235" cy="0"/>
          </a:xfrm>
          <a:prstGeom prst="line">
            <a:avLst/>
          </a:prstGeom>
          <a:ln w="19050" cap="flat">
            <a:solidFill>
              <a:srgbClr val="E72929"/>
            </a:solidFill>
            <a:prstDash val="solid"/>
            <a:headEnd type="none" w="sm" len="sm"/>
            <a:tailEnd type="none" w="sm" len="sm"/>
          </a:ln>
        </p:spPr>
        <p:txBody>
          <a:bodyPr/>
          <a:lstStyle/>
          <a:p>
            <a:endParaRPr lang="fr-FR"/>
          </a:p>
        </p:txBody>
      </p:sp>
      <p:sp>
        <p:nvSpPr>
          <p:cNvPr id="9" name="TextBox 9">
            <a:extLst>
              <a:ext uri="{FF2B5EF4-FFF2-40B4-BE49-F238E27FC236}">
                <a16:creationId xmlns:a16="http://schemas.microsoft.com/office/drawing/2014/main" id="{EE12983C-FADA-0C93-2A38-0C5A6389FD3C}"/>
              </a:ext>
            </a:extLst>
          </p:cNvPr>
          <p:cNvSpPr txBox="1"/>
          <p:nvPr/>
        </p:nvSpPr>
        <p:spPr>
          <a:xfrm>
            <a:off x="1384300" y="2591381"/>
            <a:ext cx="8489850" cy="1949252"/>
          </a:xfrm>
          <a:prstGeom prst="rect">
            <a:avLst/>
          </a:prstGeom>
        </p:spPr>
        <p:txBody>
          <a:bodyPr lIns="0" tIns="0" rIns="0" bIns="0" rtlCol="0" anchor="t">
            <a:spAutoFit/>
          </a:bodyPr>
          <a:lstStyle/>
          <a:p>
            <a:pPr>
              <a:lnSpc>
                <a:spcPts val="7649"/>
              </a:lnSpc>
              <a:spcBef>
                <a:spcPct val="0"/>
              </a:spcBef>
            </a:pPr>
            <a:r>
              <a:rPr lang="fr-FR" sz="8499" b="1" dirty="0">
                <a:solidFill>
                  <a:srgbClr val="000000"/>
                </a:solidFill>
                <a:latin typeface="Futura Bold"/>
              </a:rPr>
              <a:t>INTRODUCTION</a:t>
            </a:r>
          </a:p>
          <a:p>
            <a:pPr marL="0" lvl="0" indent="0" algn="l">
              <a:lnSpc>
                <a:spcPts val="7649"/>
              </a:lnSpc>
              <a:spcBef>
                <a:spcPct val="0"/>
              </a:spcBef>
            </a:pPr>
            <a:endParaRPr lang="en-US" sz="8499" b="1" u="none" strike="noStrike" dirty="0">
              <a:solidFill>
                <a:srgbClr val="000000"/>
              </a:solidFill>
              <a:latin typeface="Futura Bold"/>
              <a:ea typeface="Futura Bold"/>
              <a:cs typeface="Futura Bold"/>
              <a:sym typeface="Futura Bold"/>
            </a:endParaRPr>
          </a:p>
        </p:txBody>
      </p:sp>
      <p:sp>
        <p:nvSpPr>
          <p:cNvPr id="10" name="TextBox 10">
            <a:extLst>
              <a:ext uri="{FF2B5EF4-FFF2-40B4-BE49-F238E27FC236}">
                <a16:creationId xmlns:a16="http://schemas.microsoft.com/office/drawing/2014/main" id="{866B82F8-7269-00FF-3B62-6254F4641D5A}"/>
              </a:ext>
            </a:extLst>
          </p:cNvPr>
          <p:cNvSpPr txBox="1"/>
          <p:nvPr/>
        </p:nvSpPr>
        <p:spPr>
          <a:xfrm>
            <a:off x="1295400" y="4342129"/>
            <a:ext cx="8489850" cy="3038268"/>
          </a:xfrm>
          <a:prstGeom prst="rect">
            <a:avLst/>
          </a:prstGeom>
        </p:spPr>
        <p:txBody>
          <a:bodyPr wrap="square" lIns="0" tIns="0" rIns="0" bIns="0" rtlCol="0" anchor="t">
            <a:spAutoFit/>
          </a:bodyPr>
          <a:lstStyle/>
          <a:p>
            <a:pPr algn="just">
              <a:lnSpc>
                <a:spcPts val="2999"/>
              </a:lnSpc>
              <a:spcBef>
                <a:spcPct val="0"/>
              </a:spcBef>
            </a:pPr>
            <a:r>
              <a:rPr lang="fr-FR" dirty="0">
                <a:solidFill>
                  <a:srgbClr val="000000"/>
                </a:solidFill>
                <a:latin typeface="Futura"/>
              </a:rPr>
              <a:t>La SAR a créé une fondation pour mieux structurer ses actions sociales au bénéfice des populations et mettre en œuvre la recommandation de l’audit social et environnemental, réalisé par le cabinet Maxen, qui a révélé la nécessité de renforcer sa politique de  Responsabilité Sociétale des Entreprises (RSE). Cette initiative marque une avancée majeure vers l'intégration des enjeux environnementaux et sociaux dans ses activités industrielles et commerciales. À travers cette fondation, elle affirme sa volonté d'appliquer les principes du développement durable, d'innover et de progresser tout en relevant les défis liés à son secteur afin d'assurer sa pérennité</a:t>
            </a:r>
            <a:r>
              <a:rPr lang="fr-FR" dirty="0"/>
              <a:t> </a:t>
            </a:r>
            <a:endParaRPr lang="en-US" sz="2499" dirty="0">
              <a:solidFill>
                <a:srgbClr val="000000"/>
              </a:solidFill>
              <a:latin typeface="Futura"/>
              <a:sym typeface="Futura"/>
            </a:endParaRPr>
          </a:p>
        </p:txBody>
      </p:sp>
    </p:spTree>
    <p:extLst>
      <p:ext uri="{BB962C8B-B14F-4D97-AF65-F5344CB8AC3E}">
        <p14:creationId xmlns:p14="http://schemas.microsoft.com/office/powerpoint/2010/main" val="26502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19746"/>
            <a:ext cx="9144000" cy="1165718"/>
            <a:chOff x="0" y="0"/>
            <a:chExt cx="12192000" cy="1554290"/>
          </a:xfrm>
        </p:grpSpPr>
        <p:sp>
          <p:nvSpPr>
            <p:cNvPr id="3" name="Freeform 3"/>
            <p:cNvSpPr/>
            <p:nvPr/>
          </p:nvSpPr>
          <p:spPr>
            <a:xfrm>
              <a:off x="0" y="0"/>
              <a:ext cx="12192000" cy="1554226"/>
            </a:xfrm>
            <a:custGeom>
              <a:avLst/>
              <a:gdLst/>
              <a:ahLst/>
              <a:cxnLst/>
              <a:rect l="l" t="t" r="r" b="b"/>
              <a:pathLst>
                <a:path w="12192000" h="1554226">
                  <a:moveTo>
                    <a:pt x="0" y="0"/>
                  </a:moveTo>
                  <a:lnTo>
                    <a:pt x="2458720" y="0"/>
                  </a:lnTo>
                  <a:lnTo>
                    <a:pt x="2600960" y="0"/>
                  </a:lnTo>
                  <a:lnTo>
                    <a:pt x="4871720" y="0"/>
                  </a:lnTo>
                  <a:lnTo>
                    <a:pt x="5059680" y="0"/>
                  </a:lnTo>
                  <a:lnTo>
                    <a:pt x="5603367" y="0"/>
                  </a:lnTo>
                  <a:lnTo>
                    <a:pt x="5623560" y="0"/>
                  </a:lnTo>
                  <a:lnTo>
                    <a:pt x="6355207" y="0"/>
                  </a:lnTo>
                  <a:lnTo>
                    <a:pt x="7330440" y="0"/>
                  </a:lnTo>
                  <a:lnTo>
                    <a:pt x="7472680" y="0"/>
                  </a:lnTo>
                  <a:lnTo>
                    <a:pt x="8062087" y="0"/>
                  </a:lnTo>
                  <a:lnTo>
                    <a:pt x="8082280" y="0"/>
                  </a:lnTo>
                  <a:lnTo>
                    <a:pt x="8204327" y="0"/>
                  </a:lnTo>
                  <a:lnTo>
                    <a:pt x="8224520" y="0"/>
                  </a:lnTo>
                  <a:lnTo>
                    <a:pt x="8813927" y="0"/>
                  </a:lnTo>
                  <a:lnTo>
                    <a:pt x="8956167" y="0"/>
                  </a:lnTo>
                  <a:lnTo>
                    <a:pt x="9931400" y="0"/>
                  </a:lnTo>
                  <a:lnTo>
                    <a:pt x="10663047" y="0"/>
                  </a:lnTo>
                  <a:lnTo>
                    <a:pt x="10683240" y="0"/>
                  </a:lnTo>
                  <a:lnTo>
                    <a:pt x="11414887" y="0"/>
                  </a:lnTo>
                  <a:lnTo>
                    <a:pt x="12192000" y="777113"/>
                  </a:lnTo>
                  <a:lnTo>
                    <a:pt x="11414887" y="1554226"/>
                  </a:lnTo>
                  <a:lnTo>
                    <a:pt x="10683240" y="1554226"/>
                  </a:lnTo>
                  <a:lnTo>
                    <a:pt x="10663047" y="1554226"/>
                  </a:lnTo>
                  <a:lnTo>
                    <a:pt x="9931400" y="1554226"/>
                  </a:lnTo>
                  <a:lnTo>
                    <a:pt x="8956167" y="1554226"/>
                  </a:lnTo>
                  <a:lnTo>
                    <a:pt x="8813927" y="1554226"/>
                  </a:lnTo>
                  <a:lnTo>
                    <a:pt x="8224520" y="1554226"/>
                  </a:lnTo>
                  <a:lnTo>
                    <a:pt x="8204326" y="1554226"/>
                  </a:lnTo>
                  <a:lnTo>
                    <a:pt x="8082280" y="1554226"/>
                  </a:lnTo>
                  <a:lnTo>
                    <a:pt x="8062087" y="1554226"/>
                  </a:lnTo>
                  <a:lnTo>
                    <a:pt x="7472680" y="1554226"/>
                  </a:lnTo>
                  <a:lnTo>
                    <a:pt x="7330440" y="1554226"/>
                  </a:lnTo>
                  <a:lnTo>
                    <a:pt x="6355207" y="1554226"/>
                  </a:lnTo>
                  <a:lnTo>
                    <a:pt x="5623560" y="1554226"/>
                  </a:lnTo>
                  <a:lnTo>
                    <a:pt x="5603367" y="1554226"/>
                  </a:lnTo>
                  <a:lnTo>
                    <a:pt x="5059680" y="1554226"/>
                  </a:lnTo>
                  <a:lnTo>
                    <a:pt x="4871720" y="1554226"/>
                  </a:lnTo>
                  <a:lnTo>
                    <a:pt x="2600960" y="1554226"/>
                  </a:lnTo>
                  <a:lnTo>
                    <a:pt x="2458720" y="1554226"/>
                  </a:lnTo>
                  <a:lnTo>
                    <a:pt x="0" y="1554226"/>
                  </a:lnTo>
                  <a:close/>
                </a:path>
              </a:pathLst>
            </a:custGeom>
            <a:solidFill>
              <a:srgbClr val="DDDDDD"/>
            </a:solidFill>
          </p:spPr>
          <p:txBody>
            <a:bodyPr/>
            <a:lstStyle/>
            <a:p>
              <a:endParaRPr lang="fr-FR"/>
            </a:p>
          </p:txBody>
        </p:sp>
      </p:grpSp>
      <p:grpSp>
        <p:nvGrpSpPr>
          <p:cNvPr id="4" name="Group 4"/>
          <p:cNvGrpSpPr/>
          <p:nvPr/>
        </p:nvGrpSpPr>
        <p:grpSpPr>
          <a:xfrm>
            <a:off x="0" y="519746"/>
            <a:ext cx="936307" cy="1165718"/>
            <a:chOff x="0" y="0"/>
            <a:chExt cx="1248410" cy="1554290"/>
          </a:xfrm>
        </p:grpSpPr>
        <p:sp>
          <p:nvSpPr>
            <p:cNvPr id="5" name="Freeform 5"/>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grpSp>
        <p:nvGrpSpPr>
          <p:cNvPr id="6" name="Group 6"/>
          <p:cNvGrpSpPr/>
          <p:nvPr/>
        </p:nvGrpSpPr>
        <p:grpSpPr>
          <a:xfrm>
            <a:off x="1009389" y="3276353"/>
            <a:ext cx="6803931" cy="2650821"/>
            <a:chOff x="0" y="0"/>
            <a:chExt cx="9071908" cy="3534428"/>
          </a:xfrm>
        </p:grpSpPr>
        <p:sp>
          <p:nvSpPr>
            <p:cNvPr id="7" name="Freeform 7"/>
            <p:cNvSpPr/>
            <p:nvPr/>
          </p:nvSpPr>
          <p:spPr>
            <a:xfrm>
              <a:off x="0" y="0"/>
              <a:ext cx="9071864" cy="3534410"/>
            </a:xfrm>
            <a:custGeom>
              <a:avLst/>
              <a:gdLst/>
              <a:ahLst/>
              <a:cxnLst/>
              <a:rect l="l" t="t" r="r" b="b"/>
              <a:pathLst>
                <a:path w="9071864" h="3534410">
                  <a:moveTo>
                    <a:pt x="0" y="0"/>
                  </a:moveTo>
                  <a:lnTo>
                    <a:pt x="9071864" y="0"/>
                  </a:lnTo>
                  <a:lnTo>
                    <a:pt x="9071864" y="3534410"/>
                  </a:lnTo>
                  <a:lnTo>
                    <a:pt x="0" y="3534410"/>
                  </a:lnTo>
                </a:path>
              </a:pathLst>
            </a:custGeom>
            <a:solidFill>
              <a:srgbClr val="E72929"/>
            </a:solidFill>
          </p:spPr>
          <p:txBody>
            <a:bodyPr/>
            <a:lstStyle/>
            <a:p>
              <a:endParaRPr lang="fr-FR"/>
            </a:p>
          </p:txBody>
        </p:sp>
      </p:grpSp>
      <p:grpSp>
        <p:nvGrpSpPr>
          <p:cNvPr id="8" name="Group 8"/>
          <p:cNvGrpSpPr/>
          <p:nvPr/>
        </p:nvGrpSpPr>
        <p:grpSpPr>
          <a:xfrm>
            <a:off x="7189916" y="3944762"/>
            <a:ext cx="1314003" cy="1314003"/>
            <a:chOff x="0" y="0"/>
            <a:chExt cx="1752004" cy="1752004"/>
          </a:xfrm>
        </p:grpSpPr>
        <p:sp>
          <p:nvSpPr>
            <p:cNvPr id="9" name="Freeform 9"/>
            <p:cNvSpPr/>
            <p:nvPr/>
          </p:nvSpPr>
          <p:spPr>
            <a:xfrm>
              <a:off x="0" y="0"/>
              <a:ext cx="1752092" cy="1752092"/>
            </a:xfrm>
            <a:custGeom>
              <a:avLst/>
              <a:gdLst/>
              <a:ahLst/>
              <a:cxnLst/>
              <a:rect l="l" t="t" r="r" b="b"/>
              <a:pathLst>
                <a:path w="1752092" h="1752092">
                  <a:moveTo>
                    <a:pt x="0" y="876046"/>
                  </a:moveTo>
                  <a:cubicBezTo>
                    <a:pt x="0" y="392176"/>
                    <a:pt x="392176" y="0"/>
                    <a:pt x="876046" y="0"/>
                  </a:cubicBezTo>
                  <a:cubicBezTo>
                    <a:pt x="1359916" y="0"/>
                    <a:pt x="1752092" y="392176"/>
                    <a:pt x="1752092" y="876046"/>
                  </a:cubicBezTo>
                  <a:cubicBezTo>
                    <a:pt x="1752092" y="1359916"/>
                    <a:pt x="1359916" y="1752092"/>
                    <a:pt x="876046" y="1752092"/>
                  </a:cubicBezTo>
                  <a:cubicBezTo>
                    <a:pt x="392176" y="1752092"/>
                    <a:pt x="0" y="1359789"/>
                    <a:pt x="0" y="876046"/>
                  </a:cubicBezTo>
                  <a:close/>
                </a:path>
              </a:pathLst>
            </a:custGeom>
            <a:solidFill>
              <a:srgbClr val="FFFFFF"/>
            </a:solidFill>
          </p:spPr>
          <p:txBody>
            <a:bodyPr/>
            <a:lstStyle/>
            <a:p>
              <a:endParaRPr lang="fr-FR"/>
            </a:p>
          </p:txBody>
        </p:sp>
      </p:grpSp>
      <p:grpSp>
        <p:nvGrpSpPr>
          <p:cNvPr id="10" name="Group 10"/>
          <p:cNvGrpSpPr/>
          <p:nvPr/>
        </p:nvGrpSpPr>
        <p:grpSpPr>
          <a:xfrm>
            <a:off x="7263616" y="4018462"/>
            <a:ext cx="1166601" cy="1166601"/>
            <a:chOff x="0" y="0"/>
            <a:chExt cx="1555468" cy="1555468"/>
          </a:xfrm>
        </p:grpSpPr>
        <p:sp>
          <p:nvSpPr>
            <p:cNvPr id="11" name="Freeform 11"/>
            <p:cNvSpPr/>
            <p:nvPr/>
          </p:nvSpPr>
          <p:spPr>
            <a:xfrm>
              <a:off x="0" y="0"/>
              <a:ext cx="1555496" cy="1555496"/>
            </a:xfrm>
            <a:custGeom>
              <a:avLst/>
              <a:gdLst/>
              <a:ahLst/>
              <a:cxnLst/>
              <a:rect l="l" t="t" r="r" b="b"/>
              <a:pathLst>
                <a:path w="1555496" h="1555496">
                  <a:moveTo>
                    <a:pt x="0" y="777748"/>
                  </a:moveTo>
                  <a:cubicBezTo>
                    <a:pt x="0" y="348234"/>
                    <a:pt x="348234" y="0"/>
                    <a:pt x="777748" y="0"/>
                  </a:cubicBezTo>
                  <a:cubicBezTo>
                    <a:pt x="1207262" y="0"/>
                    <a:pt x="1555496" y="348234"/>
                    <a:pt x="1555496" y="777748"/>
                  </a:cubicBezTo>
                  <a:cubicBezTo>
                    <a:pt x="1555496" y="1207262"/>
                    <a:pt x="1207262" y="1555496"/>
                    <a:pt x="777748" y="1555496"/>
                  </a:cubicBezTo>
                  <a:cubicBezTo>
                    <a:pt x="348234" y="1555496"/>
                    <a:pt x="0" y="1207262"/>
                    <a:pt x="0" y="777748"/>
                  </a:cubicBezTo>
                  <a:close/>
                </a:path>
              </a:pathLst>
            </a:custGeom>
            <a:solidFill>
              <a:srgbClr val="E72929"/>
            </a:solidFill>
          </p:spPr>
          <p:txBody>
            <a:bodyPr/>
            <a:lstStyle/>
            <a:p>
              <a:endParaRPr lang="fr-FR"/>
            </a:p>
          </p:txBody>
        </p:sp>
      </p:grpSp>
      <p:grpSp>
        <p:nvGrpSpPr>
          <p:cNvPr id="12" name="Group 12"/>
          <p:cNvGrpSpPr/>
          <p:nvPr/>
        </p:nvGrpSpPr>
        <p:grpSpPr>
          <a:xfrm>
            <a:off x="1042986" y="6225292"/>
            <a:ext cx="6803931" cy="2650821"/>
            <a:chOff x="0" y="0"/>
            <a:chExt cx="9071908" cy="3534428"/>
          </a:xfrm>
        </p:grpSpPr>
        <p:sp>
          <p:nvSpPr>
            <p:cNvPr id="13" name="Freeform 13"/>
            <p:cNvSpPr/>
            <p:nvPr/>
          </p:nvSpPr>
          <p:spPr>
            <a:xfrm>
              <a:off x="0" y="0"/>
              <a:ext cx="9071864" cy="3534410"/>
            </a:xfrm>
            <a:custGeom>
              <a:avLst/>
              <a:gdLst/>
              <a:ahLst/>
              <a:cxnLst/>
              <a:rect l="l" t="t" r="r" b="b"/>
              <a:pathLst>
                <a:path w="9071864" h="3534410">
                  <a:moveTo>
                    <a:pt x="0" y="0"/>
                  </a:moveTo>
                  <a:lnTo>
                    <a:pt x="9071864" y="0"/>
                  </a:lnTo>
                  <a:lnTo>
                    <a:pt x="9071864" y="3534410"/>
                  </a:lnTo>
                  <a:lnTo>
                    <a:pt x="0" y="3534410"/>
                  </a:lnTo>
                </a:path>
              </a:pathLst>
            </a:custGeom>
            <a:solidFill>
              <a:srgbClr val="E72929"/>
            </a:solidFill>
          </p:spPr>
          <p:txBody>
            <a:bodyPr/>
            <a:lstStyle/>
            <a:p>
              <a:endParaRPr lang="fr-FR"/>
            </a:p>
          </p:txBody>
        </p:sp>
      </p:grpSp>
      <p:grpSp>
        <p:nvGrpSpPr>
          <p:cNvPr id="14" name="Group 14"/>
          <p:cNvGrpSpPr/>
          <p:nvPr/>
        </p:nvGrpSpPr>
        <p:grpSpPr>
          <a:xfrm>
            <a:off x="7189916" y="6893702"/>
            <a:ext cx="1314003" cy="1314003"/>
            <a:chOff x="0" y="0"/>
            <a:chExt cx="1752004" cy="1752004"/>
          </a:xfrm>
        </p:grpSpPr>
        <p:sp>
          <p:nvSpPr>
            <p:cNvPr id="15" name="Freeform 15"/>
            <p:cNvSpPr/>
            <p:nvPr/>
          </p:nvSpPr>
          <p:spPr>
            <a:xfrm>
              <a:off x="0" y="0"/>
              <a:ext cx="1752092" cy="1752092"/>
            </a:xfrm>
            <a:custGeom>
              <a:avLst/>
              <a:gdLst/>
              <a:ahLst/>
              <a:cxnLst/>
              <a:rect l="l" t="t" r="r" b="b"/>
              <a:pathLst>
                <a:path w="1752092" h="1752092">
                  <a:moveTo>
                    <a:pt x="0" y="876046"/>
                  </a:moveTo>
                  <a:cubicBezTo>
                    <a:pt x="0" y="392176"/>
                    <a:pt x="392176" y="0"/>
                    <a:pt x="876046" y="0"/>
                  </a:cubicBezTo>
                  <a:cubicBezTo>
                    <a:pt x="1359916" y="0"/>
                    <a:pt x="1752092" y="392176"/>
                    <a:pt x="1752092" y="876046"/>
                  </a:cubicBezTo>
                  <a:cubicBezTo>
                    <a:pt x="1752092" y="1359916"/>
                    <a:pt x="1359916" y="1752092"/>
                    <a:pt x="876046" y="1752092"/>
                  </a:cubicBezTo>
                  <a:cubicBezTo>
                    <a:pt x="392176" y="1752092"/>
                    <a:pt x="0" y="1359789"/>
                    <a:pt x="0" y="876046"/>
                  </a:cubicBezTo>
                  <a:close/>
                </a:path>
              </a:pathLst>
            </a:custGeom>
            <a:solidFill>
              <a:srgbClr val="FFFFFF"/>
            </a:solidFill>
          </p:spPr>
          <p:txBody>
            <a:bodyPr/>
            <a:lstStyle/>
            <a:p>
              <a:endParaRPr lang="fr-FR"/>
            </a:p>
          </p:txBody>
        </p:sp>
      </p:grpSp>
      <p:grpSp>
        <p:nvGrpSpPr>
          <p:cNvPr id="16" name="Group 16"/>
          <p:cNvGrpSpPr/>
          <p:nvPr/>
        </p:nvGrpSpPr>
        <p:grpSpPr>
          <a:xfrm>
            <a:off x="7263616" y="6967402"/>
            <a:ext cx="1166601" cy="1166601"/>
            <a:chOff x="0" y="0"/>
            <a:chExt cx="1555468" cy="1555468"/>
          </a:xfrm>
        </p:grpSpPr>
        <p:sp>
          <p:nvSpPr>
            <p:cNvPr id="17" name="Freeform 17"/>
            <p:cNvSpPr/>
            <p:nvPr/>
          </p:nvSpPr>
          <p:spPr>
            <a:xfrm>
              <a:off x="0" y="0"/>
              <a:ext cx="1555496" cy="1555496"/>
            </a:xfrm>
            <a:custGeom>
              <a:avLst/>
              <a:gdLst/>
              <a:ahLst/>
              <a:cxnLst/>
              <a:rect l="l" t="t" r="r" b="b"/>
              <a:pathLst>
                <a:path w="1555496" h="1555496">
                  <a:moveTo>
                    <a:pt x="0" y="777748"/>
                  </a:moveTo>
                  <a:cubicBezTo>
                    <a:pt x="0" y="348234"/>
                    <a:pt x="348234" y="0"/>
                    <a:pt x="777748" y="0"/>
                  </a:cubicBezTo>
                  <a:cubicBezTo>
                    <a:pt x="1207262" y="0"/>
                    <a:pt x="1555496" y="348234"/>
                    <a:pt x="1555496" y="777748"/>
                  </a:cubicBezTo>
                  <a:cubicBezTo>
                    <a:pt x="1555496" y="1207262"/>
                    <a:pt x="1207262" y="1555496"/>
                    <a:pt x="777748" y="1555496"/>
                  </a:cubicBezTo>
                  <a:cubicBezTo>
                    <a:pt x="348234" y="1555496"/>
                    <a:pt x="0" y="1207262"/>
                    <a:pt x="0" y="777748"/>
                  </a:cubicBezTo>
                  <a:close/>
                </a:path>
              </a:pathLst>
            </a:custGeom>
            <a:solidFill>
              <a:srgbClr val="E72929"/>
            </a:solidFill>
          </p:spPr>
          <p:txBody>
            <a:bodyPr/>
            <a:lstStyle/>
            <a:p>
              <a:endParaRPr lang="fr-FR"/>
            </a:p>
          </p:txBody>
        </p:sp>
      </p:grpSp>
      <p:grpSp>
        <p:nvGrpSpPr>
          <p:cNvPr id="18" name="Group 18"/>
          <p:cNvGrpSpPr/>
          <p:nvPr/>
        </p:nvGrpSpPr>
        <p:grpSpPr>
          <a:xfrm>
            <a:off x="9784084" y="3276353"/>
            <a:ext cx="6803931" cy="2650821"/>
            <a:chOff x="0" y="0"/>
            <a:chExt cx="9071908" cy="3534428"/>
          </a:xfrm>
        </p:grpSpPr>
        <p:sp>
          <p:nvSpPr>
            <p:cNvPr id="19" name="Freeform 19"/>
            <p:cNvSpPr/>
            <p:nvPr/>
          </p:nvSpPr>
          <p:spPr>
            <a:xfrm>
              <a:off x="0" y="0"/>
              <a:ext cx="9071864" cy="3534410"/>
            </a:xfrm>
            <a:custGeom>
              <a:avLst/>
              <a:gdLst/>
              <a:ahLst/>
              <a:cxnLst/>
              <a:rect l="l" t="t" r="r" b="b"/>
              <a:pathLst>
                <a:path w="9071864" h="3534410">
                  <a:moveTo>
                    <a:pt x="0" y="0"/>
                  </a:moveTo>
                  <a:lnTo>
                    <a:pt x="9071864" y="0"/>
                  </a:lnTo>
                  <a:lnTo>
                    <a:pt x="9071864" y="3534410"/>
                  </a:lnTo>
                  <a:lnTo>
                    <a:pt x="0" y="3534410"/>
                  </a:lnTo>
                </a:path>
              </a:pathLst>
            </a:custGeom>
            <a:solidFill>
              <a:srgbClr val="E72929"/>
            </a:solidFill>
          </p:spPr>
          <p:txBody>
            <a:bodyPr/>
            <a:lstStyle/>
            <a:p>
              <a:endParaRPr lang="fr-FR"/>
            </a:p>
          </p:txBody>
        </p:sp>
      </p:grpSp>
      <p:grpSp>
        <p:nvGrpSpPr>
          <p:cNvPr id="20" name="Group 20"/>
          <p:cNvGrpSpPr/>
          <p:nvPr/>
        </p:nvGrpSpPr>
        <p:grpSpPr>
          <a:xfrm>
            <a:off x="15931014" y="3944762"/>
            <a:ext cx="1314003" cy="1314003"/>
            <a:chOff x="0" y="0"/>
            <a:chExt cx="1752004" cy="1752004"/>
          </a:xfrm>
        </p:grpSpPr>
        <p:sp>
          <p:nvSpPr>
            <p:cNvPr id="21" name="Freeform 21"/>
            <p:cNvSpPr/>
            <p:nvPr/>
          </p:nvSpPr>
          <p:spPr>
            <a:xfrm>
              <a:off x="0" y="0"/>
              <a:ext cx="1752092" cy="1752092"/>
            </a:xfrm>
            <a:custGeom>
              <a:avLst/>
              <a:gdLst/>
              <a:ahLst/>
              <a:cxnLst/>
              <a:rect l="l" t="t" r="r" b="b"/>
              <a:pathLst>
                <a:path w="1752092" h="1752092">
                  <a:moveTo>
                    <a:pt x="0" y="876046"/>
                  </a:moveTo>
                  <a:cubicBezTo>
                    <a:pt x="0" y="392176"/>
                    <a:pt x="392176" y="0"/>
                    <a:pt x="876046" y="0"/>
                  </a:cubicBezTo>
                  <a:cubicBezTo>
                    <a:pt x="1359916" y="0"/>
                    <a:pt x="1752092" y="392176"/>
                    <a:pt x="1752092" y="876046"/>
                  </a:cubicBezTo>
                  <a:cubicBezTo>
                    <a:pt x="1752092" y="1359916"/>
                    <a:pt x="1359916" y="1752092"/>
                    <a:pt x="876046" y="1752092"/>
                  </a:cubicBezTo>
                  <a:cubicBezTo>
                    <a:pt x="392176" y="1752092"/>
                    <a:pt x="0" y="1359789"/>
                    <a:pt x="0" y="876046"/>
                  </a:cubicBezTo>
                  <a:close/>
                </a:path>
              </a:pathLst>
            </a:custGeom>
            <a:solidFill>
              <a:srgbClr val="FFFFFF"/>
            </a:solidFill>
          </p:spPr>
          <p:txBody>
            <a:bodyPr/>
            <a:lstStyle/>
            <a:p>
              <a:endParaRPr lang="fr-FR"/>
            </a:p>
          </p:txBody>
        </p:sp>
      </p:grpSp>
      <p:grpSp>
        <p:nvGrpSpPr>
          <p:cNvPr id="22" name="Group 22"/>
          <p:cNvGrpSpPr/>
          <p:nvPr/>
        </p:nvGrpSpPr>
        <p:grpSpPr>
          <a:xfrm>
            <a:off x="16004715" y="4018462"/>
            <a:ext cx="1166601" cy="1166601"/>
            <a:chOff x="0" y="0"/>
            <a:chExt cx="1555468" cy="1555468"/>
          </a:xfrm>
        </p:grpSpPr>
        <p:sp>
          <p:nvSpPr>
            <p:cNvPr id="23" name="Freeform 23"/>
            <p:cNvSpPr/>
            <p:nvPr/>
          </p:nvSpPr>
          <p:spPr>
            <a:xfrm>
              <a:off x="0" y="0"/>
              <a:ext cx="1555496" cy="1555496"/>
            </a:xfrm>
            <a:custGeom>
              <a:avLst/>
              <a:gdLst/>
              <a:ahLst/>
              <a:cxnLst/>
              <a:rect l="l" t="t" r="r" b="b"/>
              <a:pathLst>
                <a:path w="1555496" h="1555496">
                  <a:moveTo>
                    <a:pt x="0" y="777748"/>
                  </a:moveTo>
                  <a:cubicBezTo>
                    <a:pt x="0" y="348234"/>
                    <a:pt x="348234" y="0"/>
                    <a:pt x="777748" y="0"/>
                  </a:cubicBezTo>
                  <a:cubicBezTo>
                    <a:pt x="1207262" y="0"/>
                    <a:pt x="1555496" y="348234"/>
                    <a:pt x="1555496" y="777748"/>
                  </a:cubicBezTo>
                  <a:cubicBezTo>
                    <a:pt x="1555496" y="1207262"/>
                    <a:pt x="1207262" y="1555496"/>
                    <a:pt x="777748" y="1555496"/>
                  </a:cubicBezTo>
                  <a:cubicBezTo>
                    <a:pt x="348234" y="1555496"/>
                    <a:pt x="0" y="1207262"/>
                    <a:pt x="0" y="777748"/>
                  </a:cubicBezTo>
                  <a:close/>
                </a:path>
              </a:pathLst>
            </a:custGeom>
            <a:solidFill>
              <a:srgbClr val="E72929"/>
            </a:solidFill>
          </p:spPr>
          <p:txBody>
            <a:bodyPr/>
            <a:lstStyle/>
            <a:p>
              <a:endParaRPr lang="fr-FR"/>
            </a:p>
          </p:txBody>
        </p:sp>
      </p:grpSp>
      <p:grpSp>
        <p:nvGrpSpPr>
          <p:cNvPr id="24" name="Group 24"/>
          <p:cNvGrpSpPr/>
          <p:nvPr/>
        </p:nvGrpSpPr>
        <p:grpSpPr>
          <a:xfrm>
            <a:off x="9784084" y="6225292"/>
            <a:ext cx="6803931" cy="2650821"/>
            <a:chOff x="0" y="0"/>
            <a:chExt cx="9071908" cy="3534428"/>
          </a:xfrm>
        </p:grpSpPr>
        <p:sp>
          <p:nvSpPr>
            <p:cNvPr id="25" name="Freeform 25"/>
            <p:cNvSpPr/>
            <p:nvPr/>
          </p:nvSpPr>
          <p:spPr>
            <a:xfrm>
              <a:off x="0" y="0"/>
              <a:ext cx="9071864" cy="3534410"/>
            </a:xfrm>
            <a:custGeom>
              <a:avLst/>
              <a:gdLst/>
              <a:ahLst/>
              <a:cxnLst/>
              <a:rect l="l" t="t" r="r" b="b"/>
              <a:pathLst>
                <a:path w="9071864" h="3534410">
                  <a:moveTo>
                    <a:pt x="0" y="0"/>
                  </a:moveTo>
                  <a:lnTo>
                    <a:pt x="9071864" y="0"/>
                  </a:lnTo>
                  <a:lnTo>
                    <a:pt x="9071864" y="3534410"/>
                  </a:lnTo>
                  <a:lnTo>
                    <a:pt x="0" y="3534410"/>
                  </a:lnTo>
                </a:path>
              </a:pathLst>
            </a:custGeom>
            <a:solidFill>
              <a:srgbClr val="E72929"/>
            </a:solidFill>
          </p:spPr>
          <p:txBody>
            <a:bodyPr/>
            <a:lstStyle/>
            <a:p>
              <a:endParaRPr lang="fr-FR"/>
            </a:p>
          </p:txBody>
        </p:sp>
      </p:grpSp>
      <p:grpSp>
        <p:nvGrpSpPr>
          <p:cNvPr id="26" name="Group 26"/>
          <p:cNvGrpSpPr/>
          <p:nvPr/>
        </p:nvGrpSpPr>
        <p:grpSpPr>
          <a:xfrm>
            <a:off x="15931014" y="6893702"/>
            <a:ext cx="1314003" cy="1314003"/>
            <a:chOff x="0" y="0"/>
            <a:chExt cx="1752004" cy="1752004"/>
          </a:xfrm>
        </p:grpSpPr>
        <p:sp>
          <p:nvSpPr>
            <p:cNvPr id="27" name="Freeform 27"/>
            <p:cNvSpPr/>
            <p:nvPr/>
          </p:nvSpPr>
          <p:spPr>
            <a:xfrm>
              <a:off x="0" y="0"/>
              <a:ext cx="1752092" cy="1752092"/>
            </a:xfrm>
            <a:custGeom>
              <a:avLst/>
              <a:gdLst/>
              <a:ahLst/>
              <a:cxnLst/>
              <a:rect l="l" t="t" r="r" b="b"/>
              <a:pathLst>
                <a:path w="1752092" h="1752092">
                  <a:moveTo>
                    <a:pt x="0" y="876046"/>
                  </a:moveTo>
                  <a:cubicBezTo>
                    <a:pt x="0" y="392176"/>
                    <a:pt x="392176" y="0"/>
                    <a:pt x="876046" y="0"/>
                  </a:cubicBezTo>
                  <a:cubicBezTo>
                    <a:pt x="1359916" y="0"/>
                    <a:pt x="1752092" y="392176"/>
                    <a:pt x="1752092" y="876046"/>
                  </a:cubicBezTo>
                  <a:cubicBezTo>
                    <a:pt x="1752092" y="1359916"/>
                    <a:pt x="1359916" y="1752092"/>
                    <a:pt x="876046" y="1752092"/>
                  </a:cubicBezTo>
                  <a:cubicBezTo>
                    <a:pt x="392176" y="1752092"/>
                    <a:pt x="0" y="1359789"/>
                    <a:pt x="0" y="876046"/>
                  </a:cubicBezTo>
                  <a:close/>
                </a:path>
              </a:pathLst>
            </a:custGeom>
            <a:solidFill>
              <a:srgbClr val="FFFFFF"/>
            </a:solidFill>
          </p:spPr>
          <p:txBody>
            <a:bodyPr/>
            <a:lstStyle/>
            <a:p>
              <a:endParaRPr lang="fr-FR"/>
            </a:p>
          </p:txBody>
        </p:sp>
      </p:grpSp>
      <p:grpSp>
        <p:nvGrpSpPr>
          <p:cNvPr id="28" name="Group 28"/>
          <p:cNvGrpSpPr/>
          <p:nvPr/>
        </p:nvGrpSpPr>
        <p:grpSpPr>
          <a:xfrm>
            <a:off x="16004715" y="6967402"/>
            <a:ext cx="1166601" cy="1166601"/>
            <a:chOff x="0" y="0"/>
            <a:chExt cx="1555468" cy="1555468"/>
          </a:xfrm>
        </p:grpSpPr>
        <p:sp>
          <p:nvSpPr>
            <p:cNvPr id="29" name="Freeform 29"/>
            <p:cNvSpPr/>
            <p:nvPr/>
          </p:nvSpPr>
          <p:spPr>
            <a:xfrm>
              <a:off x="0" y="0"/>
              <a:ext cx="1555496" cy="1555496"/>
            </a:xfrm>
            <a:custGeom>
              <a:avLst/>
              <a:gdLst/>
              <a:ahLst/>
              <a:cxnLst/>
              <a:rect l="l" t="t" r="r" b="b"/>
              <a:pathLst>
                <a:path w="1555496" h="1555496">
                  <a:moveTo>
                    <a:pt x="0" y="777748"/>
                  </a:moveTo>
                  <a:cubicBezTo>
                    <a:pt x="0" y="348234"/>
                    <a:pt x="348234" y="0"/>
                    <a:pt x="777748" y="0"/>
                  </a:cubicBezTo>
                  <a:cubicBezTo>
                    <a:pt x="1207262" y="0"/>
                    <a:pt x="1555496" y="348234"/>
                    <a:pt x="1555496" y="777748"/>
                  </a:cubicBezTo>
                  <a:cubicBezTo>
                    <a:pt x="1555496" y="1207262"/>
                    <a:pt x="1207262" y="1555496"/>
                    <a:pt x="777748" y="1555496"/>
                  </a:cubicBezTo>
                  <a:cubicBezTo>
                    <a:pt x="348234" y="1555496"/>
                    <a:pt x="0" y="1207262"/>
                    <a:pt x="0" y="777748"/>
                  </a:cubicBezTo>
                  <a:close/>
                </a:path>
              </a:pathLst>
            </a:custGeom>
            <a:solidFill>
              <a:srgbClr val="E72929"/>
            </a:solidFill>
          </p:spPr>
          <p:txBody>
            <a:bodyPr/>
            <a:lstStyle/>
            <a:p>
              <a:endParaRPr lang="fr-FR"/>
            </a:p>
          </p:txBody>
        </p:sp>
      </p:grpSp>
      <p:sp>
        <p:nvSpPr>
          <p:cNvPr id="30" name="Freeform 30"/>
          <p:cNvSpPr/>
          <p:nvPr/>
        </p:nvSpPr>
        <p:spPr>
          <a:xfrm>
            <a:off x="16286606" y="7249294"/>
            <a:ext cx="602818" cy="602818"/>
          </a:xfrm>
          <a:custGeom>
            <a:avLst/>
            <a:gdLst/>
            <a:ahLst/>
            <a:cxnLst/>
            <a:rect l="l" t="t" r="r" b="b"/>
            <a:pathLst>
              <a:path w="602818" h="602818">
                <a:moveTo>
                  <a:pt x="0" y="0"/>
                </a:moveTo>
                <a:lnTo>
                  <a:pt x="602819" y="0"/>
                </a:lnTo>
                <a:lnTo>
                  <a:pt x="602819" y="602818"/>
                </a:lnTo>
                <a:lnTo>
                  <a:pt x="0" y="60281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31" name="Freeform 31"/>
          <p:cNvSpPr/>
          <p:nvPr/>
        </p:nvSpPr>
        <p:spPr>
          <a:xfrm>
            <a:off x="16286606" y="4300354"/>
            <a:ext cx="602818" cy="602818"/>
          </a:xfrm>
          <a:custGeom>
            <a:avLst/>
            <a:gdLst/>
            <a:ahLst/>
            <a:cxnLst/>
            <a:rect l="l" t="t" r="r" b="b"/>
            <a:pathLst>
              <a:path w="602818" h="602818">
                <a:moveTo>
                  <a:pt x="0" y="0"/>
                </a:moveTo>
                <a:lnTo>
                  <a:pt x="602819" y="0"/>
                </a:lnTo>
                <a:lnTo>
                  <a:pt x="602819" y="602818"/>
                </a:lnTo>
                <a:lnTo>
                  <a:pt x="0" y="60281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32" name="Freeform 32"/>
          <p:cNvSpPr/>
          <p:nvPr/>
        </p:nvSpPr>
        <p:spPr>
          <a:xfrm>
            <a:off x="7545508" y="7249294"/>
            <a:ext cx="602818" cy="602818"/>
          </a:xfrm>
          <a:custGeom>
            <a:avLst/>
            <a:gdLst/>
            <a:ahLst/>
            <a:cxnLst/>
            <a:rect l="l" t="t" r="r" b="b"/>
            <a:pathLst>
              <a:path w="602818" h="602818">
                <a:moveTo>
                  <a:pt x="0" y="0"/>
                </a:moveTo>
                <a:lnTo>
                  <a:pt x="602818" y="0"/>
                </a:lnTo>
                <a:lnTo>
                  <a:pt x="602818" y="602818"/>
                </a:lnTo>
                <a:lnTo>
                  <a:pt x="0" y="60281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33" name="Freeform 33"/>
          <p:cNvSpPr/>
          <p:nvPr/>
        </p:nvSpPr>
        <p:spPr>
          <a:xfrm>
            <a:off x="7545508" y="4300354"/>
            <a:ext cx="602818" cy="602818"/>
          </a:xfrm>
          <a:custGeom>
            <a:avLst/>
            <a:gdLst/>
            <a:ahLst/>
            <a:cxnLst/>
            <a:rect l="l" t="t" r="r" b="b"/>
            <a:pathLst>
              <a:path w="602818" h="602818">
                <a:moveTo>
                  <a:pt x="0" y="0"/>
                </a:moveTo>
                <a:lnTo>
                  <a:pt x="602818" y="0"/>
                </a:lnTo>
                <a:lnTo>
                  <a:pt x="602818" y="602818"/>
                </a:lnTo>
                <a:lnTo>
                  <a:pt x="0" y="60281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34" name="TextBox 34"/>
          <p:cNvSpPr txBox="1"/>
          <p:nvPr/>
        </p:nvSpPr>
        <p:spPr>
          <a:xfrm>
            <a:off x="1042986" y="582595"/>
            <a:ext cx="7938782" cy="1654299"/>
          </a:xfrm>
          <a:prstGeom prst="rect">
            <a:avLst/>
          </a:prstGeom>
        </p:spPr>
        <p:txBody>
          <a:bodyPr wrap="square" lIns="0" tIns="0" rIns="0" bIns="0" rtlCol="0" anchor="t">
            <a:spAutoFit/>
          </a:bodyPr>
          <a:lstStyle/>
          <a:p>
            <a:pPr>
              <a:lnSpc>
                <a:spcPts val="4320"/>
              </a:lnSpc>
            </a:pPr>
            <a:r>
              <a:rPr lang="fr-FR" sz="3600" b="1" dirty="0">
                <a:solidFill>
                  <a:srgbClr val="000000"/>
                </a:solidFill>
                <a:latin typeface="Futura Bold" panose="020B0604020202020204" charset="0"/>
                <a:cs typeface="Futura Bold" panose="020B0604020202020204" charset="0"/>
              </a:rPr>
              <a:t>La Fondation SAR : catalyseur de notre engagement sociétal</a:t>
            </a:r>
          </a:p>
          <a:p>
            <a:pPr algn="l">
              <a:lnSpc>
                <a:spcPts val="4320"/>
              </a:lnSpc>
            </a:pPr>
            <a:endParaRPr lang="en-US" sz="3600" b="1" dirty="0">
              <a:solidFill>
                <a:srgbClr val="000000"/>
              </a:solidFill>
              <a:latin typeface="Futura Ultra-Bold"/>
              <a:ea typeface="Futura Ultra-Bold"/>
              <a:cs typeface="Futura Ultra-Bold"/>
              <a:sym typeface="Futura Ultra-Bold"/>
            </a:endParaRPr>
          </a:p>
        </p:txBody>
      </p:sp>
      <p:sp>
        <p:nvSpPr>
          <p:cNvPr id="35" name="TextBox 35"/>
          <p:cNvSpPr txBox="1"/>
          <p:nvPr/>
        </p:nvSpPr>
        <p:spPr>
          <a:xfrm>
            <a:off x="1351821" y="3484436"/>
            <a:ext cx="3390597" cy="923330"/>
          </a:xfrm>
          <a:prstGeom prst="rect">
            <a:avLst/>
          </a:prstGeom>
        </p:spPr>
        <p:txBody>
          <a:bodyPr lIns="0" tIns="0" rIns="0" bIns="0" rtlCol="0" anchor="t">
            <a:spAutoFit/>
          </a:bodyPr>
          <a:lstStyle/>
          <a:p>
            <a:pPr>
              <a:lnSpc>
                <a:spcPts val="3600"/>
              </a:lnSpc>
            </a:pPr>
            <a:r>
              <a:rPr lang="fr-FR" sz="3000" b="1">
                <a:solidFill>
                  <a:srgbClr val="FFFFFF"/>
                </a:solidFill>
                <a:latin typeface="Futura Ultra-Bold"/>
              </a:rPr>
              <a:t>Contexte</a:t>
            </a:r>
          </a:p>
          <a:p>
            <a:pPr algn="l">
              <a:lnSpc>
                <a:spcPts val="3600"/>
              </a:lnSpc>
            </a:pPr>
            <a:endParaRPr lang="en-US" sz="3000" b="1">
              <a:solidFill>
                <a:srgbClr val="FFFFFF"/>
              </a:solidFill>
              <a:latin typeface="Futura Ultra-Bold"/>
              <a:ea typeface="Futura Ultra-Bold"/>
              <a:cs typeface="Futura Ultra-Bold"/>
              <a:sym typeface="Futura Ultra-Bold"/>
            </a:endParaRPr>
          </a:p>
        </p:txBody>
      </p:sp>
      <p:sp>
        <p:nvSpPr>
          <p:cNvPr id="36" name="TextBox 36"/>
          <p:cNvSpPr txBox="1"/>
          <p:nvPr/>
        </p:nvSpPr>
        <p:spPr>
          <a:xfrm>
            <a:off x="1351818" y="4008401"/>
            <a:ext cx="5636633" cy="4503156"/>
          </a:xfrm>
          <a:prstGeom prst="rect">
            <a:avLst/>
          </a:prstGeom>
        </p:spPr>
        <p:txBody>
          <a:bodyPr wrap="square" lIns="0" tIns="0" rIns="0" bIns="0" rtlCol="0" anchor="t">
            <a:spAutoFit/>
          </a:bodyPr>
          <a:lstStyle/>
          <a:p>
            <a:r>
              <a:rPr lang="fr-FR" dirty="0">
                <a:solidFill>
                  <a:schemeClr val="bg1"/>
                </a:solidFill>
                <a:latin typeface="Futura"/>
              </a:rPr>
              <a:t>Dans le cadre de la vision stratégique « Sénégal 2050 », le Sénégal s’engage dans une trajectoire de développement durable, tout en faisant face aux enjeux environnementaux et sociaux liés au secteur pétrolier. En réponse, la Fondation SAR se positionne comme un levier structurant de la politique RSE de l’entreprise.</a:t>
            </a:r>
          </a:p>
          <a:p>
            <a:endParaRPr lang="fr-FR" dirty="0">
              <a:solidFill>
                <a:schemeClr val="bg1"/>
              </a:solidFill>
              <a:latin typeface="Futura"/>
            </a:endParaRPr>
          </a:p>
          <a:p>
            <a:endParaRPr lang="fr-FR" dirty="0">
              <a:solidFill>
                <a:schemeClr val="bg1"/>
              </a:solidFill>
              <a:latin typeface="Futura"/>
            </a:endParaRPr>
          </a:p>
          <a:p>
            <a:r>
              <a:rPr lang="fr-FR" dirty="0">
                <a:solidFill>
                  <a:schemeClr val="bg1"/>
                </a:solidFill>
                <a:latin typeface="Futura"/>
              </a:rPr>
              <a:t>En tant qu’outil dédié à la responsabilité sociétale, elle</a:t>
            </a:r>
          </a:p>
          <a:p>
            <a:r>
              <a:rPr lang="fr-FR" dirty="0">
                <a:solidFill>
                  <a:schemeClr val="bg1"/>
                </a:solidFill>
                <a:latin typeface="Futura"/>
              </a:rPr>
              <a:t> vise à maximiser les retombées positives de la SAR sur les communautés, à promouvoir la bonne gouvernance et à protéger l’environnement. Ses actions, alignées avec les valeurs de l’entreprise, couvrent des domaines clés tels que l’éducation, la santé, l’inclusion sociale, l’employabilité et la transition écologique.</a:t>
            </a:r>
          </a:p>
          <a:p>
            <a:pPr>
              <a:lnSpc>
                <a:spcPts val="3240"/>
              </a:lnSpc>
            </a:pPr>
            <a:r>
              <a:rPr lang="en-US" sz="1800" dirty="0">
                <a:solidFill>
                  <a:schemeClr val="bg1"/>
                </a:solidFill>
                <a:latin typeface="Futura"/>
                <a:ea typeface="Futura"/>
                <a:cs typeface="Futura"/>
                <a:sym typeface="Futura"/>
              </a:rPr>
              <a:t>  </a:t>
            </a:r>
          </a:p>
        </p:txBody>
      </p:sp>
      <p:sp>
        <p:nvSpPr>
          <p:cNvPr id="37" name="TextBox 37"/>
          <p:cNvSpPr txBox="1"/>
          <p:nvPr/>
        </p:nvSpPr>
        <p:spPr>
          <a:xfrm>
            <a:off x="10092919" y="3484436"/>
            <a:ext cx="3390597" cy="523875"/>
          </a:xfrm>
          <a:prstGeom prst="rect">
            <a:avLst/>
          </a:prstGeom>
        </p:spPr>
        <p:txBody>
          <a:bodyPr lIns="0" tIns="0" rIns="0" bIns="0" rtlCol="0" anchor="t">
            <a:spAutoFit/>
          </a:bodyPr>
          <a:lstStyle/>
          <a:p>
            <a:pPr algn="l">
              <a:lnSpc>
                <a:spcPts val="3600"/>
              </a:lnSpc>
            </a:pPr>
            <a:r>
              <a:rPr lang="en-US" sz="3000" b="1">
                <a:solidFill>
                  <a:srgbClr val="FFFFFF"/>
                </a:solidFill>
                <a:latin typeface="Futura Ultra-Bold"/>
                <a:ea typeface="Futura Ultra-Bold"/>
                <a:cs typeface="Futura Ultra-Bold"/>
                <a:sym typeface="Futura Ultra-Bold"/>
              </a:rPr>
              <a:t>Mission</a:t>
            </a:r>
          </a:p>
        </p:txBody>
      </p:sp>
      <p:sp>
        <p:nvSpPr>
          <p:cNvPr id="38" name="TextBox 38"/>
          <p:cNvSpPr txBox="1"/>
          <p:nvPr/>
        </p:nvSpPr>
        <p:spPr>
          <a:xfrm>
            <a:off x="10092918" y="4008401"/>
            <a:ext cx="5529262" cy="1456168"/>
          </a:xfrm>
          <a:prstGeom prst="rect">
            <a:avLst/>
          </a:prstGeom>
        </p:spPr>
        <p:txBody>
          <a:bodyPr lIns="0" tIns="0" rIns="0" bIns="0" rtlCol="0" anchor="t">
            <a:spAutoFit/>
          </a:bodyPr>
          <a:lstStyle/>
          <a:p>
            <a:r>
              <a:rPr lang="fr-FR" dirty="0">
                <a:solidFill>
                  <a:schemeClr val="bg1"/>
                </a:solidFill>
                <a:latin typeface="Futura"/>
              </a:rPr>
              <a:t>Concevoir, financer et accompagner des projets à fort impact social, environnemental et éducatif dans les zones affectées par les activités pétrolières de la SAR et au niveau national.</a:t>
            </a:r>
          </a:p>
          <a:p>
            <a:pPr>
              <a:lnSpc>
                <a:spcPts val="3240"/>
              </a:lnSpc>
            </a:pPr>
            <a:endParaRPr lang="en-US" sz="1800" dirty="0">
              <a:solidFill>
                <a:schemeClr val="bg1"/>
              </a:solidFill>
              <a:latin typeface="Futura"/>
              <a:ea typeface="Futura"/>
              <a:cs typeface="Futura"/>
              <a:sym typeface="Futura"/>
            </a:endParaRPr>
          </a:p>
        </p:txBody>
      </p:sp>
      <p:sp>
        <p:nvSpPr>
          <p:cNvPr id="41" name="TextBox 41"/>
          <p:cNvSpPr txBox="1"/>
          <p:nvPr/>
        </p:nvSpPr>
        <p:spPr>
          <a:xfrm>
            <a:off x="10092919" y="6433375"/>
            <a:ext cx="3390597" cy="461665"/>
          </a:xfrm>
          <a:prstGeom prst="rect">
            <a:avLst/>
          </a:prstGeom>
        </p:spPr>
        <p:txBody>
          <a:bodyPr lIns="0" tIns="0" rIns="0" bIns="0" rtlCol="0" anchor="t">
            <a:spAutoFit/>
          </a:bodyPr>
          <a:lstStyle/>
          <a:p>
            <a:pPr algn="l">
              <a:lnSpc>
                <a:spcPts val="3600"/>
              </a:lnSpc>
            </a:pPr>
            <a:r>
              <a:rPr lang="en-US" sz="3000" b="1" err="1">
                <a:solidFill>
                  <a:srgbClr val="FFFFFF"/>
                </a:solidFill>
                <a:latin typeface="Futura Ultra-Bold"/>
                <a:ea typeface="Futura Ultra-Bold"/>
                <a:cs typeface="Futura Ultra-Bold"/>
                <a:sym typeface="Futura Ultra-Bold"/>
              </a:rPr>
              <a:t>Valeurs</a:t>
            </a:r>
            <a:r>
              <a:rPr lang="en-US" sz="3000" b="1">
                <a:solidFill>
                  <a:srgbClr val="FFFFFF"/>
                </a:solidFill>
                <a:latin typeface="Futura Ultra-Bold"/>
                <a:ea typeface="Futura Ultra-Bold"/>
                <a:cs typeface="Futura Ultra-Bold"/>
                <a:sym typeface="Futura Ultra-Bold"/>
              </a:rPr>
              <a:t> </a:t>
            </a:r>
          </a:p>
        </p:txBody>
      </p:sp>
      <p:sp>
        <p:nvSpPr>
          <p:cNvPr id="42" name="TextBox 42"/>
          <p:cNvSpPr txBox="1"/>
          <p:nvPr/>
        </p:nvSpPr>
        <p:spPr>
          <a:xfrm>
            <a:off x="10092918" y="6957340"/>
            <a:ext cx="5529262" cy="1384995"/>
          </a:xfrm>
          <a:prstGeom prst="rect">
            <a:avLst/>
          </a:prstGeom>
        </p:spPr>
        <p:txBody>
          <a:bodyPr lIns="0" tIns="0" rIns="0" bIns="0" rtlCol="0" anchor="t">
            <a:spAutoFit/>
          </a:bodyPr>
          <a:lstStyle/>
          <a:p>
            <a:r>
              <a:rPr lang="fr-FR" dirty="0">
                <a:solidFill>
                  <a:schemeClr val="bg1"/>
                </a:solidFill>
                <a:latin typeface="Futura"/>
              </a:rPr>
              <a:t>• Intégrité</a:t>
            </a:r>
          </a:p>
          <a:p>
            <a:r>
              <a:rPr lang="fr-FR" dirty="0">
                <a:solidFill>
                  <a:schemeClr val="bg1"/>
                </a:solidFill>
                <a:latin typeface="Futura"/>
              </a:rPr>
              <a:t>• Transparence</a:t>
            </a:r>
          </a:p>
          <a:p>
            <a:r>
              <a:rPr lang="fr-FR" dirty="0">
                <a:solidFill>
                  <a:schemeClr val="bg1"/>
                </a:solidFill>
                <a:latin typeface="Futura"/>
              </a:rPr>
              <a:t>• Responsabilité</a:t>
            </a:r>
          </a:p>
          <a:p>
            <a:r>
              <a:rPr lang="fr-FR" dirty="0">
                <a:solidFill>
                  <a:schemeClr val="bg1"/>
                </a:solidFill>
                <a:latin typeface="Futura"/>
              </a:rPr>
              <a:t>• Équité</a:t>
            </a:r>
          </a:p>
          <a:p>
            <a:r>
              <a:rPr lang="fr-FR" dirty="0">
                <a:solidFill>
                  <a:schemeClr val="bg1"/>
                </a:solidFill>
                <a:latin typeface="Futura"/>
              </a:rPr>
              <a:t>• Innovation durable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19746"/>
            <a:ext cx="9144000" cy="1165718"/>
            <a:chOff x="0" y="0"/>
            <a:chExt cx="12192000" cy="1554290"/>
          </a:xfrm>
        </p:grpSpPr>
        <p:sp>
          <p:nvSpPr>
            <p:cNvPr id="3" name="Freeform 3"/>
            <p:cNvSpPr/>
            <p:nvPr/>
          </p:nvSpPr>
          <p:spPr>
            <a:xfrm>
              <a:off x="0" y="0"/>
              <a:ext cx="12192000" cy="1554226"/>
            </a:xfrm>
            <a:custGeom>
              <a:avLst/>
              <a:gdLst/>
              <a:ahLst/>
              <a:cxnLst/>
              <a:rect l="l" t="t" r="r" b="b"/>
              <a:pathLst>
                <a:path w="12192000" h="1554226">
                  <a:moveTo>
                    <a:pt x="0" y="0"/>
                  </a:moveTo>
                  <a:lnTo>
                    <a:pt x="2458720" y="0"/>
                  </a:lnTo>
                  <a:lnTo>
                    <a:pt x="2600960" y="0"/>
                  </a:lnTo>
                  <a:lnTo>
                    <a:pt x="4871720" y="0"/>
                  </a:lnTo>
                  <a:lnTo>
                    <a:pt x="5059680" y="0"/>
                  </a:lnTo>
                  <a:lnTo>
                    <a:pt x="5603367" y="0"/>
                  </a:lnTo>
                  <a:lnTo>
                    <a:pt x="5623560" y="0"/>
                  </a:lnTo>
                  <a:lnTo>
                    <a:pt x="6355207" y="0"/>
                  </a:lnTo>
                  <a:lnTo>
                    <a:pt x="7330440" y="0"/>
                  </a:lnTo>
                  <a:lnTo>
                    <a:pt x="7472680" y="0"/>
                  </a:lnTo>
                  <a:lnTo>
                    <a:pt x="8062087" y="0"/>
                  </a:lnTo>
                  <a:lnTo>
                    <a:pt x="8082280" y="0"/>
                  </a:lnTo>
                  <a:lnTo>
                    <a:pt x="8204327" y="0"/>
                  </a:lnTo>
                  <a:lnTo>
                    <a:pt x="8224520" y="0"/>
                  </a:lnTo>
                  <a:lnTo>
                    <a:pt x="8813927" y="0"/>
                  </a:lnTo>
                  <a:lnTo>
                    <a:pt x="8956167" y="0"/>
                  </a:lnTo>
                  <a:lnTo>
                    <a:pt x="9931400" y="0"/>
                  </a:lnTo>
                  <a:lnTo>
                    <a:pt x="10663047" y="0"/>
                  </a:lnTo>
                  <a:lnTo>
                    <a:pt x="10683240" y="0"/>
                  </a:lnTo>
                  <a:lnTo>
                    <a:pt x="11414887" y="0"/>
                  </a:lnTo>
                  <a:lnTo>
                    <a:pt x="12192000" y="777113"/>
                  </a:lnTo>
                  <a:lnTo>
                    <a:pt x="11414887" y="1554226"/>
                  </a:lnTo>
                  <a:lnTo>
                    <a:pt x="10683240" y="1554226"/>
                  </a:lnTo>
                  <a:lnTo>
                    <a:pt x="10663047" y="1554226"/>
                  </a:lnTo>
                  <a:lnTo>
                    <a:pt x="9931400" y="1554226"/>
                  </a:lnTo>
                  <a:lnTo>
                    <a:pt x="8956167" y="1554226"/>
                  </a:lnTo>
                  <a:lnTo>
                    <a:pt x="8813927" y="1554226"/>
                  </a:lnTo>
                  <a:lnTo>
                    <a:pt x="8224520" y="1554226"/>
                  </a:lnTo>
                  <a:lnTo>
                    <a:pt x="8204326" y="1554226"/>
                  </a:lnTo>
                  <a:lnTo>
                    <a:pt x="8082280" y="1554226"/>
                  </a:lnTo>
                  <a:lnTo>
                    <a:pt x="8062087" y="1554226"/>
                  </a:lnTo>
                  <a:lnTo>
                    <a:pt x="7472680" y="1554226"/>
                  </a:lnTo>
                  <a:lnTo>
                    <a:pt x="7330440" y="1554226"/>
                  </a:lnTo>
                  <a:lnTo>
                    <a:pt x="6355207" y="1554226"/>
                  </a:lnTo>
                  <a:lnTo>
                    <a:pt x="5623560" y="1554226"/>
                  </a:lnTo>
                  <a:lnTo>
                    <a:pt x="5603367" y="1554226"/>
                  </a:lnTo>
                  <a:lnTo>
                    <a:pt x="5059680" y="1554226"/>
                  </a:lnTo>
                  <a:lnTo>
                    <a:pt x="4871720" y="1554226"/>
                  </a:lnTo>
                  <a:lnTo>
                    <a:pt x="2600960" y="1554226"/>
                  </a:lnTo>
                  <a:lnTo>
                    <a:pt x="2458720" y="1554226"/>
                  </a:lnTo>
                  <a:lnTo>
                    <a:pt x="0" y="1554226"/>
                  </a:lnTo>
                  <a:close/>
                </a:path>
              </a:pathLst>
            </a:custGeom>
            <a:solidFill>
              <a:srgbClr val="DDDDDD"/>
            </a:solidFill>
          </p:spPr>
          <p:txBody>
            <a:bodyPr/>
            <a:lstStyle/>
            <a:p>
              <a:endParaRPr lang="fr-FR"/>
            </a:p>
          </p:txBody>
        </p:sp>
      </p:grpSp>
      <p:grpSp>
        <p:nvGrpSpPr>
          <p:cNvPr id="4" name="Group 4"/>
          <p:cNvGrpSpPr/>
          <p:nvPr/>
        </p:nvGrpSpPr>
        <p:grpSpPr>
          <a:xfrm>
            <a:off x="0" y="519746"/>
            <a:ext cx="936307" cy="1165718"/>
            <a:chOff x="0" y="0"/>
            <a:chExt cx="1248410" cy="1554290"/>
          </a:xfrm>
        </p:grpSpPr>
        <p:sp>
          <p:nvSpPr>
            <p:cNvPr id="5" name="Freeform 5"/>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sp>
        <p:nvSpPr>
          <p:cNvPr id="16" name="Freeform 16"/>
          <p:cNvSpPr/>
          <p:nvPr/>
        </p:nvSpPr>
        <p:spPr>
          <a:xfrm>
            <a:off x="1447800" y="1685416"/>
            <a:ext cx="1310094" cy="1310094"/>
          </a:xfrm>
          <a:custGeom>
            <a:avLst/>
            <a:gdLst/>
            <a:ahLst/>
            <a:cxnLst/>
            <a:rect l="l" t="t" r="r" b="b"/>
            <a:pathLst>
              <a:path w="1310094" h="1310094">
                <a:moveTo>
                  <a:pt x="0" y="0"/>
                </a:moveTo>
                <a:lnTo>
                  <a:pt x="1310094" y="0"/>
                </a:lnTo>
                <a:lnTo>
                  <a:pt x="1310094" y="1310095"/>
                </a:lnTo>
                <a:lnTo>
                  <a:pt x="0" y="13100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17" name="Freeform 17"/>
          <p:cNvSpPr/>
          <p:nvPr/>
        </p:nvSpPr>
        <p:spPr>
          <a:xfrm>
            <a:off x="9984679" y="6916180"/>
            <a:ext cx="1310094" cy="1310094"/>
          </a:xfrm>
          <a:custGeom>
            <a:avLst/>
            <a:gdLst/>
            <a:ahLst/>
            <a:cxnLst/>
            <a:rect l="l" t="t" r="r" b="b"/>
            <a:pathLst>
              <a:path w="1310094" h="1310094">
                <a:moveTo>
                  <a:pt x="0" y="0"/>
                </a:moveTo>
                <a:lnTo>
                  <a:pt x="1310095" y="0"/>
                </a:lnTo>
                <a:lnTo>
                  <a:pt x="1310095" y="1310095"/>
                </a:lnTo>
                <a:lnTo>
                  <a:pt x="0" y="131009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8" name="TextBox 18"/>
          <p:cNvSpPr txBox="1"/>
          <p:nvPr/>
        </p:nvSpPr>
        <p:spPr>
          <a:xfrm>
            <a:off x="1004316" y="579136"/>
            <a:ext cx="7581900" cy="1654299"/>
          </a:xfrm>
          <a:prstGeom prst="rect">
            <a:avLst/>
          </a:prstGeom>
        </p:spPr>
        <p:txBody>
          <a:bodyPr wrap="square" lIns="0" tIns="0" rIns="0" bIns="0" rtlCol="0" anchor="t">
            <a:spAutoFit/>
          </a:bodyPr>
          <a:lstStyle/>
          <a:p>
            <a:pPr>
              <a:lnSpc>
                <a:spcPts val="4320"/>
              </a:lnSpc>
            </a:pPr>
            <a:r>
              <a:rPr lang="fr-FR" sz="3600" b="1" dirty="0">
                <a:solidFill>
                  <a:srgbClr val="000000"/>
                </a:solidFill>
                <a:latin typeface="Futura Ultra-Bold"/>
              </a:rPr>
              <a:t>Identification des parties prenantes</a:t>
            </a:r>
          </a:p>
          <a:p>
            <a:pPr algn="l">
              <a:lnSpc>
                <a:spcPts val="4320"/>
              </a:lnSpc>
            </a:pPr>
            <a:r>
              <a:rPr lang="en-US" sz="3600" b="1" dirty="0">
                <a:solidFill>
                  <a:srgbClr val="000000"/>
                </a:solidFill>
                <a:latin typeface="Futura Ultra-Bold"/>
                <a:ea typeface="Futura Ultra-Bold"/>
                <a:cs typeface="Futura Ultra-Bold"/>
                <a:sym typeface="Futura Ultra-Bold"/>
              </a:rPr>
              <a:t> </a:t>
            </a:r>
          </a:p>
        </p:txBody>
      </p:sp>
      <p:sp>
        <p:nvSpPr>
          <p:cNvPr id="27" name="Rectangle 5">
            <a:extLst>
              <a:ext uri="{FF2B5EF4-FFF2-40B4-BE49-F238E27FC236}">
                <a16:creationId xmlns:a16="http://schemas.microsoft.com/office/drawing/2014/main" id="{F6C2C4F7-E332-1F92-12F0-0630553D873D}"/>
              </a:ext>
            </a:extLst>
          </p:cNvPr>
          <p:cNvSpPr>
            <a:spLocks noChangeArrowheads="1"/>
          </p:cNvSpPr>
          <p:nvPr/>
        </p:nvSpPr>
        <p:spPr bwMode="auto">
          <a:xfrm>
            <a:off x="12326249" y="4564395"/>
            <a:ext cx="1694552" cy="25456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1109" rIns="0" bIns="-11109"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fr-FR" altLang="fr-FR">
              <a:solidFill>
                <a:srgbClr val="000000"/>
              </a:solidFill>
              <a:latin typeface="Futura"/>
            </a:endParaRPr>
          </a:p>
        </p:txBody>
      </p:sp>
      <p:graphicFrame>
        <p:nvGraphicFramePr>
          <p:cNvPr id="10" name="Tableau 9">
            <a:extLst>
              <a:ext uri="{FF2B5EF4-FFF2-40B4-BE49-F238E27FC236}">
                <a16:creationId xmlns:a16="http://schemas.microsoft.com/office/drawing/2014/main" id="{F2A9F9B4-C4DA-6AC4-D1C1-BA69B4872313}"/>
              </a:ext>
            </a:extLst>
          </p:cNvPr>
          <p:cNvGraphicFramePr>
            <a:graphicFrameLocks noGrp="1"/>
          </p:cNvGraphicFramePr>
          <p:nvPr>
            <p:extLst>
              <p:ext uri="{D42A27DB-BD31-4B8C-83A1-F6EECF244321}">
                <p14:modId xmlns:p14="http://schemas.microsoft.com/office/powerpoint/2010/main" val="4023174214"/>
              </p:ext>
            </p:extLst>
          </p:nvPr>
        </p:nvGraphicFramePr>
        <p:xfrm>
          <a:off x="2757894" y="1796945"/>
          <a:ext cx="8536880" cy="8632413"/>
        </p:xfrm>
        <a:graphic>
          <a:graphicData uri="http://schemas.openxmlformats.org/drawingml/2006/table">
            <a:tbl>
              <a:tblPr firstRow="1" bandRow="1">
                <a:tableStyleId>{5C22544A-7EE6-4342-B048-85BDC9FD1C3A}</a:tableStyleId>
              </a:tblPr>
              <a:tblGrid>
                <a:gridCol w="4268440">
                  <a:extLst>
                    <a:ext uri="{9D8B030D-6E8A-4147-A177-3AD203B41FA5}">
                      <a16:colId xmlns:a16="http://schemas.microsoft.com/office/drawing/2014/main" val="3252475095"/>
                    </a:ext>
                  </a:extLst>
                </a:gridCol>
                <a:gridCol w="4268440">
                  <a:extLst>
                    <a:ext uri="{9D8B030D-6E8A-4147-A177-3AD203B41FA5}">
                      <a16:colId xmlns:a16="http://schemas.microsoft.com/office/drawing/2014/main" val="1650439100"/>
                    </a:ext>
                  </a:extLst>
                </a:gridCol>
              </a:tblGrid>
              <a:tr h="895912">
                <a:tc>
                  <a:txBody>
                    <a:bodyPr/>
                    <a:lstStyle/>
                    <a:p>
                      <a:r>
                        <a:rPr lang="fr-FR" dirty="0"/>
                        <a:t>Parties prenantes internes</a:t>
                      </a:r>
                    </a:p>
                  </a:txBody>
                  <a:tcPr/>
                </a:tc>
                <a:tc>
                  <a:txBody>
                    <a:bodyPr/>
                    <a:lstStyle/>
                    <a:p>
                      <a:r>
                        <a:rPr lang="fr-FR" dirty="0" err="1"/>
                        <a:t>Employes</a:t>
                      </a:r>
                      <a:endParaRPr lang="fr-FR" dirty="0"/>
                    </a:p>
                    <a:p>
                      <a:r>
                        <a:rPr lang="fr-FR" dirty="0"/>
                        <a:t>Actionnaires</a:t>
                      </a:r>
                    </a:p>
                    <a:p>
                      <a:r>
                        <a:rPr lang="fr-FR" dirty="0"/>
                        <a:t>Membres de la Direction SAR</a:t>
                      </a:r>
                    </a:p>
                  </a:txBody>
                  <a:tcPr/>
                </a:tc>
                <a:extLst>
                  <a:ext uri="{0D108BD9-81ED-4DB2-BD59-A6C34878D82A}">
                    <a16:rowId xmlns:a16="http://schemas.microsoft.com/office/drawing/2014/main" val="3975368924"/>
                  </a:ext>
                </a:extLst>
              </a:tr>
              <a:tr h="1433459">
                <a:tc>
                  <a:txBody>
                    <a:bodyPr/>
                    <a:lstStyle/>
                    <a:p>
                      <a:r>
                        <a:rPr lang="fr-FR" dirty="0">
                          <a:latin typeface="Futura Bold" panose="020B0604020202020204" charset="0"/>
                          <a:cs typeface="Futura Bold" panose="020B0604020202020204" charset="0"/>
                        </a:rPr>
                        <a:t>Partenaires d’affaires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mn-lt"/>
                          <a:ea typeface="+mn-ea"/>
                          <a:cs typeface="+mn-cs"/>
                        </a:rPr>
                        <a:t>Les entités externes qui travaillent en collaboration ou en partenariat avec la SAR dans le cadre de ses activités industrielles et commerciales</a:t>
                      </a:r>
                    </a:p>
                    <a:p>
                      <a:endParaRPr lang="fr-FR" dirty="0"/>
                    </a:p>
                  </a:txBody>
                  <a:tcPr/>
                </a:tc>
                <a:extLst>
                  <a:ext uri="{0D108BD9-81ED-4DB2-BD59-A6C34878D82A}">
                    <a16:rowId xmlns:a16="http://schemas.microsoft.com/office/drawing/2014/main" val="1676478333"/>
                  </a:ext>
                </a:extLst>
              </a:tr>
              <a:tr h="1702232">
                <a:tc>
                  <a:txBody>
                    <a:bodyPr/>
                    <a:lstStyle/>
                    <a:p>
                      <a:r>
                        <a:rPr lang="fr-FR" dirty="0">
                          <a:latin typeface="Futura Bold" panose="020B0604020202020204" charset="0"/>
                          <a:cs typeface="Futura Bold" panose="020B0604020202020204" charset="0"/>
                        </a:rPr>
                        <a:t>Acteurs du territoires (Mairies, collectivités locales)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mn-lt"/>
                          <a:ea typeface="+mn-ea"/>
                          <a:cs typeface="+mn-cs"/>
                        </a:rPr>
                        <a:t>Entités territoriales qui interagissent avec la SAR, Communes de : Diamaguène Sicap Mbao, Thiaroye-sur-Mer, Dalifort, Thiaroye Gare, Mbao et Tivaouane- Diacksao et toutes les collectivités au niveau national</a:t>
                      </a:r>
                    </a:p>
                    <a:p>
                      <a:endParaRPr lang="fr-FR" dirty="0"/>
                    </a:p>
                  </a:txBody>
                  <a:tcPr/>
                </a:tc>
                <a:extLst>
                  <a:ext uri="{0D108BD9-81ED-4DB2-BD59-A6C34878D82A}">
                    <a16:rowId xmlns:a16="http://schemas.microsoft.com/office/drawing/2014/main" val="351429598"/>
                  </a:ext>
                </a:extLst>
              </a:tr>
              <a:tr h="1702232">
                <a:tc>
                  <a:txBody>
                    <a:bodyPr/>
                    <a:lstStyle/>
                    <a:p>
                      <a:r>
                        <a:rPr lang="fr-FR" dirty="0">
                          <a:latin typeface="Futura Bold" panose="020B0604020202020204" charset="0"/>
                          <a:cs typeface="Futura Bold" panose="020B0604020202020204" charset="0"/>
                        </a:rPr>
                        <a:t>Services de l’Etat</a:t>
                      </a:r>
                    </a:p>
                    <a:p>
                      <a:endParaRPr lang="fr-FR" dirty="0">
                        <a:latin typeface="Futura Bold" panose="020B0604020202020204" charset="0"/>
                        <a:cs typeface="Futura Bold" panose="020B060402020202020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mn-lt"/>
                          <a:ea typeface="+mn-ea"/>
                          <a:cs typeface="+mn-cs"/>
                        </a:rPr>
                        <a:t>Ministère de l’énergie, du pétrole et des mines ministère de l’Environnement, ministère des Finances et du Budget. Toute autre entité qui peut avoir un rôle de contrôle ou de soutien vis-à-vis de la SAR</a:t>
                      </a:r>
                    </a:p>
                    <a:p>
                      <a:endParaRPr lang="fr-FR" dirty="0"/>
                    </a:p>
                  </a:txBody>
                  <a:tcPr/>
                </a:tc>
                <a:extLst>
                  <a:ext uri="{0D108BD9-81ED-4DB2-BD59-A6C34878D82A}">
                    <a16:rowId xmlns:a16="http://schemas.microsoft.com/office/drawing/2014/main" val="2875745152"/>
                  </a:ext>
                </a:extLst>
              </a:tr>
              <a:tr h="1164685">
                <a:tc>
                  <a:txBody>
                    <a:bodyPr/>
                    <a:lstStyle/>
                    <a:p>
                      <a:r>
                        <a:rPr lang="fr-FR" dirty="0">
                          <a:latin typeface="Futura Bold" panose="020B0604020202020204" charset="0"/>
                          <a:cs typeface="Futura Bold" panose="020B0604020202020204" charset="0"/>
                        </a:rPr>
                        <a:t>Support de métiers</a:t>
                      </a:r>
                    </a:p>
                  </a:txBody>
                  <a:tcPr/>
                </a:tc>
                <a:tc>
                  <a:txBody>
                    <a:bodyPr/>
                    <a:lstStyle/>
                    <a:p>
                      <a:r>
                        <a:rPr lang="fr-FR" sz="1800" kern="1200" dirty="0">
                          <a:solidFill>
                            <a:schemeClr val="dk1"/>
                          </a:solidFill>
                          <a:effectLst/>
                          <a:latin typeface="+mn-lt"/>
                          <a:ea typeface="+mn-ea"/>
                          <a:cs typeface="+mn-cs"/>
                        </a:rPr>
                        <a:t>Département ou service de la SAR qui fournit un soutien fonctionnel ou opérationnel aux activités industrielles et commerciales</a:t>
                      </a:r>
                      <a:endParaRPr lang="fr-FR" dirty="0"/>
                    </a:p>
                  </a:txBody>
                  <a:tcPr/>
                </a:tc>
                <a:extLst>
                  <a:ext uri="{0D108BD9-81ED-4DB2-BD59-A6C34878D82A}">
                    <a16:rowId xmlns:a16="http://schemas.microsoft.com/office/drawing/2014/main" val="4188666695"/>
                  </a:ext>
                </a:extLst>
              </a:tr>
              <a:tr h="1591533">
                <a:tc>
                  <a:txBody>
                    <a:bodyPr/>
                    <a:lstStyle/>
                    <a:p>
                      <a:r>
                        <a:rPr lang="fr-FR" dirty="0">
                          <a:latin typeface="Futura Bold" panose="020B0604020202020204" charset="0"/>
                          <a:cs typeface="Futura Bold" panose="020B0604020202020204" charset="0"/>
                        </a:rPr>
                        <a:t>Associations et autres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mn-lt"/>
                          <a:ea typeface="+mn-ea"/>
                          <a:cs typeface="+mn-cs"/>
                        </a:rPr>
                        <a:t>AFSAR, Associations sportives et culturelles Ecoles publiques, collèges et Lycées Associations et groupements de femmes Etablissements de santé publique ONG.</a:t>
                      </a:r>
                    </a:p>
                    <a:p>
                      <a:endParaRPr lang="fr-FR" dirty="0"/>
                    </a:p>
                  </a:txBody>
                  <a:tcPr/>
                </a:tc>
                <a:extLst>
                  <a:ext uri="{0D108BD9-81ED-4DB2-BD59-A6C34878D82A}">
                    <a16:rowId xmlns:a16="http://schemas.microsoft.com/office/drawing/2014/main" val="3843561368"/>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p:nvPr/>
        </p:nvSpPr>
        <p:spPr>
          <a:xfrm>
            <a:off x="804805" y="3390900"/>
            <a:ext cx="8796395" cy="2215991"/>
          </a:xfrm>
          <a:prstGeom prst="rect">
            <a:avLst/>
          </a:prstGeom>
        </p:spPr>
        <p:txBody>
          <a:bodyPr wrap="square" lIns="0" tIns="0" rIns="0" bIns="0" rtlCol="0" anchor="t">
            <a:spAutoFit/>
          </a:bodyPr>
          <a:lstStyle/>
          <a:p>
            <a:pPr algn="just"/>
            <a:r>
              <a:rPr lang="fr-FR" dirty="0">
                <a:solidFill>
                  <a:srgbClr val="000000"/>
                </a:solidFill>
                <a:latin typeface="Futura"/>
              </a:rPr>
              <a:t>Les actions de la Fondation viseront en priorité les populations des communes riveraines de la SAR :</a:t>
            </a:r>
          </a:p>
          <a:p>
            <a:pPr lvl="0" algn="just"/>
            <a:r>
              <a:rPr lang="fr-FR" dirty="0" err="1">
                <a:solidFill>
                  <a:srgbClr val="000000"/>
                </a:solidFill>
                <a:latin typeface="Futura"/>
              </a:rPr>
              <a:t>Diamaguène</a:t>
            </a:r>
            <a:r>
              <a:rPr lang="fr-FR" dirty="0">
                <a:solidFill>
                  <a:srgbClr val="000000"/>
                </a:solidFill>
                <a:latin typeface="Futura"/>
              </a:rPr>
              <a:t> Sicap Mbao, siège de la raffinerie</a:t>
            </a:r>
          </a:p>
          <a:p>
            <a:pPr lvl="0" algn="just"/>
            <a:r>
              <a:rPr lang="fr-FR" dirty="0">
                <a:solidFill>
                  <a:srgbClr val="000000"/>
                </a:solidFill>
                <a:latin typeface="Futura"/>
              </a:rPr>
              <a:t>Thiaroye-sur-Mer, Dalifort, Thiaroye Gare : traversées par les pipelines</a:t>
            </a:r>
          </a:p>
          <a:p>
            <a:pPr lvl="0" algn="just"/>
            <a:r>
              <a:rPr lang="fr-FR" dirty="0">
                <a:solidFill>
                  <a:srgbClr val="000000"/>
                </a:solidFill>
                <a:latin typeface="Futura"/>
              </a:rPr>
              <a:t>Mbao et Tivaouane Diacksao, communes voisines</a:t>
            </a:r>
          </a:p>
          <a:p>
            <a:pPr lvl="0" algn="just"/>
            <a:endParaRPr lang="fr-FR" dirty="0">
              <a:solidFill>
                <a:srgbClr val="000000"/>
              </a:solidFill>
              <a:latin typeface="Futura"/>
            </a:endParaRPr>
          </a:p>
          <a:p>
            <a:pPr algn="just"/>
            <a:r>
              <a:rPr lang="fr-FR" b="1" dirty="0">
                <a:solidFill>
                  <a:srgbClr val="000000"/>
                </a:solidFill>
                <a:latin typeface="Futura"/>
              </a:rPr>
              <a:t>Toutefois, en raison du statut national de la SAR,</a:t>
            </a:r>
            <a:r>
              <a:rPr lang="en-US" b="1" dirty="0">
                <a:solidFill>
                  <a:srgbClr val="000000"/>
                </a:solidFill>
                <a:latin typeface="Futura"/>
                <a:sym typeface="Futura"/>
              </a:rPr>
              <a:t> </a:t>
            </a:r>
            <a:r>
              <a:rPr lang="fr-FR" b="1" dirty="0">
                <a:solidFill>
                  <a:srgbClr val="000000"/>
                </a:solidFill>
                <a:latin typeface="Futura"/>
              </a:rPr>
              <a:t>son engagement sociétal s’étendra à l’ensemble du territoire sénégalais</a:t>
            </a:r>
            <a:r>
              <a:rPr lang="fr-FR" dirty="0">
                <a:solidFill>
                  <a:srgbClr val="000000"/>
                </a:solidFill>
                <a:latin typeface="Futura"/>
              </a:rPr>
              <a:t>.</a:t>
            </a:r>
          </a:p>
        </p:txBody>
      </p:sp>
      <p:grpSp>
        <p:nvGrpSpPr>
          <p:cNvPr id="11" name="Group 11"/>
          <p:cNvGrpSpPr/>
          <p:nvPr/>
        </p:nvGrpSpPr>
        <p:grpSpPr>
          <a:xfrm>
            <a:off x="0" y="519746"/>
            <a:ext cx="9144000" cy="1165718"/>
            <a:chOff x="0" y="0"/>
            <a:chExt cx="12192000" cy="1554290"/>
          </a:xfrm>
        </p:grpSpPr>
        <p:sp>
          <p:nvSpPr>
            <p:cNvPr id="12" name="Freeform 12"/>
            <p:cNvSpPr/>
            <p:nvPr/>
          </p:nvSpPr>
          <p:spPr>
            <a:xfrm>
              <a:off x="0" y="0"/>
              <a:ext cx="12192000" cy="1554226"/>
            </a:xfrm>
            <a:custGeom>
              <a:avLst/>
              <a:gdLst/>
              <a:ahLst/>
              <a:cxnLst/>
              <a:rect l="l" t="t" r="r" b="b"/>
              <a:pathLst>
                <a:path w="12192000" h="1554226">
                  <a:moveTo>
                    <a:pt x="0" y="0"/>
                  </a:moveTo>
                  <a:lnTo>
                    <a:pt x="2458720" y="0"/>
                  </a:lnTo>
                  <a:lnTo>
                    <a:pt x="2600960" y="0"/>
                  </a:lnTo>
                  <a:lnTo>
                    <a:pt x="4871720" y="0"/>
                  </a:lnTo>
                  <a:lnTo>
                    <a:pt x="5059680" y="0"/>
                  </a:lnTo>
                  <a:lnTo>
                    <a:pt x="5603367" y="0"/>
                  </a:lnTo>
                  <a:lnTo>
                    <a:pt x="5623560" y="0"/>
                  </a:lnTo>
                  <a:lnTo>
                    <a:pt x="6355207" y="0"/>
                  </a:lnTo>
                  <a:lnTo>
                    <a:pt x="7330440" y="0"/>
                  </a:lnTo>
                  <a:lnTo>
                    <a:pt x="7472680" y="0"/>
                  </a:lnTo>
                  <a:lnTo>
                    <a:pt x="8062087" y="0"/>
                  </a:lnTo>
                  <a:lnTo>
                    <a:pt x="8082280" y="0"/>
                  </a:lnTo>
                  <a:lnTo>
                    <a:pt x="8204327" y="0"/>
                  </a:lnTo>
                  <a:lnTo>
                    <a:pt x="8224520" y="0"/>
                  </a:lnTo>
                  <a:lnTo>
                    <a:pt x="8813927" y="0"/>
                  </a:lnTo>
                  <a:lnTo>
                    <a:pt x="8956167" y="0"/>
                  </a:lnTo>
                  <a:lnTo>
                    <a:pt x="9931400" y="0"/>
                  </a:lnTo>
                  <a:lnTo>
                    <a:pt x="10663047" y="0"/>
                  </a:lnTo>
                  <a:lnTo>
                    <a:pt x="10683240" y="0"/>
                  </a:lnTo>
                  <a:lnTo>
                    <a:pt x="11414887" y="0"/>
                  </a:lnTo>
                  <a:lnTo>
                    <a:pt x="12192000" y="777113"/>
                  </a:lnTo>
                  <a:lnTo>
                    <a:pt x="11414887" y="1554226"/>
                  </a:lnTo>
                  <a:lnTo>
                    <a:pt x="10683240" y="1554226"/>
                  </a:lnTo>
                  <a:lnTo>
                    <a:pt x="10663047" y="1554226"/>
                  </a:lnTo>
                  <a:lnTo>
                    <a:pt x="9931400" y="1554226"/>
                  </a:lnTo>
                  <a:lnTo>
                    <a:pt x="8956167" y="1554226"/>
                  </a:lnTo>
                  <a:lnTo>
                    <a:pt x="8813927" y="1554226"/>
                  </a:lnTo>
                  <a:lnTo>
                    <a:pt x="8224520" y="1554226"/>
                  </a:lnTo>
                  <a:lnTo>
                    <a:pt x="8204326" y="1554226"/>
                  </a:lnTo>
                  <a:lnTo>
                    <a:pt x="8082280" y="1554226"/>
                  </a:lnTo>
                  <a:lnTo>
                    <a:pt x="8062087" y="1554226"/>
                  </a:lnTo>
                  <a:lnTo>
                    <a:pt x="7472680" y="1554226"/>
                  </a:lnTo>
                  <a:lnTo>
                    <a:pt x="7330440" y="1554226"/>
                  </a:lnTo>
                  <a:lnTo>
                    <a:pt x="6355207" y="1554226"/>
                  </a:lnTo>
                  <a:lnTo>
                    <a:pt x="5623560" y="1554226"/>
                  </a:lnTo>
                  <a:lnTo>
                    <a:pt x="5603367" y="1554226"/>
                  </a:lnTo>
                  <a:lnTo>
                    <a:pt x="5059680" y="1554226"/>
                  </a:lnTo>
                  <a:lnTo>
                    <a:pt x="4871720" y="1554226"/>
                  </a:lnTo>
                  <a:lnTo>
                    <a:pt x="2600960" y="1554226"/>
                  </a:lnTo>
                  <a:lnTo>
                    <a:pt x="2458720" y="1554226"/>
                  </a:lnTo>
                  <a:lnTo>
                    <a:pt x="0" y="1554226"/>
                  </a:lnTo>
                  <a:close/>
                </a:path>
              </a:pathLst>
            </a:custGeom>
            <a:solidFill>
              <a:srgbClr val="DDDDDD"/>
            </a:solidFill>
          </p:spPr>
          <p:txBody>
            <a:bodyPr/>
            <a:lstStyle/>
            <a:p>
              <a:endParaRPr lang="fr-FR"/>
            </a:p>
          </p:txBody>
        </p:sp>
      </p:grpSp>
      <p:sp>
        <p:nvSpPr>
          <p:cNvPr id="13" name="TextBox 13"/>
          <p:cNvSpPr txBox="1"/>
          <p:nvPr/>
        </p:nvSpPr>
        <p:spPr>
          <a:xfrm>
            <a:off x="957866" y="582598"/>
            <a:ext cx="7463463" cy="551433"/>
          </a:xfrm>
          <a:prstGeom prst="rect">
            <a:avLst/>
          </a:prstGeom>
        </p:spPr>
        <p:txBody>
          <a:bodyPr wrap="square" lIns="0" tIns="0" rIns="0" bIns="0" rtlCol="0" anchor="t">
            <a:spAutoFit/>
          </a:bodyPr>
          <a:lstStyle/>
          <a:p>
            <a:pPr>
              <a:lnSpc>
                <a:spcPts val="4320"/>
              </a:lnSpc>
            </a:pPr>
            <a:r>
              <a:rPr lang="fr-FR" sz="3600" b="1" dirty="0">
                <a:solidFill>
                  <a:srgbClr val="000000"/>
                </a:solidFill>
                <a:latin typeface="Futura Ultra-Bold"/>
              </a:rPr>
              <a:t>Objectifs de la Fondation SAR</a:t>
            </a:r>
            <a:endParaRPr lang="en-US" sz="3600" b="1" dirty="0">
              <a:solidFill>
                <a:srgbClr val="000000"/>
              </a:solidFill>
              <a:latin typeface="Futura Ultra-Bold"/>
              <a:ea typeface="Futura Ultra-Bold"/>
              <a:cs typeface="Futura Ultra-Bold"/>
              <a:sym typeface="Futura Ultra-Bold"/>
            </a:endParaRPr>
          </a:p>
        </p:txBody>
      </p:sp>
      <p:grpSp>
        <p:nvGrpSpPr>
          <p:cNvPr id="14" name="Group 14"/>
          <p:cNvGrpSpPr/>
          <p:nvPr/>
        </p:nvGrpSpPr>
        <p:grpSpPr>
          <a:xfrm>
            <a:off x="0" y="519746"/>
            <a:ext cx="936307" cy="1165718"/>
            <a:chOff x="0" y="0"/>
            <a:chExt cx="1248410" cy="1554290"/>
          </a:xfrm>
        </p:grpSpPr>
        <p:sp>
          <p:nvSpPr>
            <p:cNvPr id="15" name="Freeform 15"/>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59537" y="4610100"/>
            <a:ext cx="4892162" cy="4508716"/>
            <a:chOff x="0" y="0"/>
            <a:chExt cx="10136334" cy="6011622"/>
          </a:xfrm>
        </p:grpSpPr>
        <p:sp>
          <p:nvSpPr>
            <p:cNvPr id="3" name="Freeform 3"/>
            <p:cNvSpPr/>
            <p:nvPr/>
          </p:nvSpPr>
          <p:spPr>
            <a:xfrm>
              <a:off x="0" y="0"/>
              <a:ext cx="10136378" cy="6011672"/>
            </a:xfrm>
            <a:custGeom>
              <a:avLst/>
              <a:gdLst/>
              <a:ahLst/>
              <a:cxnLst/>
              <a:rect l="l" t="t" r="r" b="b"/>
              <a:pathLst>
                <a:path w="10136378" h="6011672">
                  <a:moveTo>
                    <a:pt x="0" y="0"/>
                  </a:moveTo>
                  <a:lnTo>
                    <a:pt x="10136378" y="0"/>
                  </a:lnTo>
                  <a:lnTo>
                    <a:pt x="10136378" y="6011672"/>
                  </a:lnTo>
                  <a:lnTo>
                    <a:pt x="0" y="6011672"/>
                  </a:lnTo>
                  <a:close/>
                </a:path>
              </a:pathLst>
            </a:custGeom>
            <a:solidFill>
              <a:srgbClr val="E72929"/>
            </a:solidFill>
          </p:spPr>
          <p:txBody>
            <a:bodyPr/>
            <a:lstStyle/>
            <a:p>
              <a:endParaRPr lang="fr-FR"/>
            </a:p>
          </p:txBody>
        </p:sp>
      </p:grpSp>
      <p:grpSp>
        <p:nvGrpSpPr>
          <p:cNvPr id="4" name="Group 4"/>
          <p:cNvGrpSpPr/>
          <p:nvPr/>
        </p:nvGrpSpPr>
        <p:grpSpPr>
          <a:xfrm>
            <a:off x="3753066" y="3276353"/>
            <a:ext cx="2182089" cy="2182089"/>
            <a:chOff x="0" y="0"/>
            <a:chExt cx="2909452" cy="2909452"/>
          </a:xfrm>
        </p:grpSpPr>
        <p:sp>
          <p:nvSpPr>
            <p:cNvPr id="5" name="Freeform 5"/>
            <p:cNvSpPr/>
            <p:nvPr/>
          </p:nvSpPr>
          <p:spPr>
            <a:xfrm>
              <a:off x="0" y="0"/>
              <a:ext cx="2909443" cy="2909443"/>
            </a:xfrm>
            <a:custGeom>
              <a:avLst/>
              <a:gdLst/>
              <a:ahLst/>
              <a:cxnLst/>
              <a:rect l="l" t="t" r="r" b="b"/>
              <a:pathLst>
                <a:path w="2909443" h="2909443">
                  <a:moveTo>
                    <a:pt x="0" y="1454785"/>
                  </a:moveTo>
                  <a:lnTo>
                    <a:pt x="1454785" y="0"/>
                  </a:lnTo>
                  <a:lnTo>
                    <a:pt x="2909443" y="1454785"/>
                  </a:lnTo>
                  <a:lnTo>
                    <a:pt x="1454785" y="2909443"/>
                  </a:lnTo>
                  <a:close/>
                </a:path>
              </a:pathLst>
            </a:custGeom>
            <a:solidFill>
              <a:srgbClr val="FFFFFF"/>
            </a:solidFill>
          </p:spPr>
          <p:txBody>
            <a:bodyPr/>
            <a:lstStyle/>
            <a:p>
              <a:endParaRPr lang="fr-FR"/>
            </a:p>
          </p:txBody>
        </p:sp>
      </p:grpSp>
      <p:grpSp>
        <p:nvGrpSpPr>
          <p:cNvPr id="6" name="Group 6"/>
          <p:cNvGrpSpPr/>
          <p:nvPr/>
        </p:nvGrpSpPr>
        <p:grpSpPr>
          <a:xfrm>
            <a:off x="4001996" y="3849201"/>
            <a:ext cx="1733434" cy="1672548"/>
            <a:chOff x="217699" y="235578"/>
            <a:chExt cx="2311245" cy="2230064"/>
          </a:xfrm>
        </p:grpSpPr>
        <p:sp>
          <p:nvSpPr>
            <p:cNvPr id="7" name="Freeform 7"/>
            <p:cNvSpPr/>
            <p:nvPr/>
          </p:nvSpPr>
          <p:spPr>
            <a:xfrm>
              <a:off x="217699" y="235578"/>
              <a:ext cx="2311245" cy="2230064"/>
            </a:xfrm>
            <a:custGeom>
              <a:avLst/>
              <a:gdLst/>
              <a:ahLst/>
              <a:cxnLst/>
              <a:rect l="l" t="t" r="r" b="b"/>
              <a:pathLst>
                <a:path w="2679192" h="2679192">
                  <a:moveTo>
                    <a:pt x="0" y="1339596"/>
                  </a:moveTo>
                  <a:lnTo>
                    <a:pt x="1339596" y="0"/>
                  </a:lnTo>
                  <a:lnTo>
                    <a:pt x="2679192" y="1339596"/>
                  </a:lnTo>
                  <a:lnTo>
                    <a:pt x="1339596" y="2679192"/>
                  </a:lnTo>
                  <a:close/>
                </a:path>
              </a:pathLst>
            </a:custGeom>
            <a:solidFill>
              <a:srgbClr val="E72929"/>
            </a:solidFill>
          </p:spPr>
          <p:txBody>
            <a:bodyPr/>
            <a:lstStyle/>
            <a:p>
              <a:endParaRPr lang="fr-FR"/>
            </a:p>
          </p:txBody>
        </p:sp>
      </p:grpSp>
      <p:grpSp>
        <p:nvGrpSpPr>
          <p:cNvPr id="8" name="Group 8"/>
          <p:cNvGrpSpPr/>
          <p:nvPr/>
        </p:nvGrpSpPr>
        <p:grpSpPr>
          <a:xfrm>
            <a:off x="12352842" y="4541160"/>
            <a:ext cx="5053012" cy="4508716"/>
            <a:chOff x="0" y="0"/>
            <a:chExt cx="10136334" cy="6011622"/>
          </a:xfrm>
        </p:grpSpPr>
        <p:sp>
          <p:nvSpPr>
            <p:cNvPr id="9" name="Freeform 9"/>
            <p:cNvSpPr/>
            <p:nvPr/>
          </p:nvSpPr>
          <p:spPr>
            <a:xfrm>
              <a:off x="0" y="0"/>
              <a:ext cx="10136378" cy="6011672"/>
            </a:xfrm>
            <a:custGeom>
              <a:avLst/>
              <a:gdLst/>
              <a:ahLst/>
              <a:cxnLst/>
              <a:rect l="l" t="t" r="r" b="b"/>
              <a:pathLst>
                <a:path w="10136378" h="6011672">
                  <a:moveTo>
                    <a:pt x="0" y="0"/>
                  </a:moveTo>
                  <a:lnTo>
                    <a:pt x="10136378" y="0"/>
                  </a:lnTo>
                  <a:lnTo>
                    <a:pt x="10136378" y="6011672"/>
                  </a:lnTo>
                  <a:lnTo>
                    <a:pt x="0" y="6011672"/>
                  </a:lnTo>
                  <a:close/>
                </a:path>
              </a:pathLst>
            </a:custGeom>
            <a:solidFill>
              <a:srgbClr val="E72929"/>
            </a:solidFill>
          </p:spPr>
          <p:txBody>
            <a:bodyPr/>
            <a:lstStyle/>
            <a:p>
              <a:endParaRPr lang="fr-FR"/>
            </a:p>
          </p:txBody>
        </p:sp>
      </p:grpSp>
      <p:grpSp>
        <p:nvGrpSpPr>
          <p:cNvPr id="10" name="Group 10"/>
          <p:cNvGrpSpPr/>
          <p:nvPr/>
        </p:nvGrpSpPr>
        <p:grpSpPr>
          <a:xfrm>
            <a:off x="12352842" y="3276353"/>
            <a:ext cx="2182089" cy="2182089"/>
            <a:chOff x="0" y="0"/>
            <a:chExt cx="2909452" cy="2909452"/>
          </a:xfrm>
        </p:grpSpPr>
        <p:sp>
          <p:nvSpPr>
            <p:cNvPr id="11" name="Freeform 11"/>
            <p:cNvSpPr/>
            <p:nvPr/>
          </p:nvSpPr>
          <p:spPr>
            <a:xfrm>
              <a:off x="0" y="0"/>
              <a:ext cx="2909443" cy="2909443"/>
            </a:xfrm>
            <a:custGeom>
              <a:avLst/>
              <a:gdLst/>
              <a:ahLst/>
              <a:cxnLst/>
              <a:rect l="l" t="t" r="r" b="b"/>
              <a:pathLst>
                <a:path w="2909443" h="2909443">
                  <a:moveTo>
                    <a:pt x="0" y="1454785"/>
                  </a:moveTo>
                  <a:lnTo>
                    <a:pt x="1454785" y="0"/>
                  </a:lnTo>
                  <a:lnTo>
                    <a:pt x="2909443" y="1454785"/>
                  </a:lnTo>
                  <a:lnTo>
                    <a:pt x="1454785" y="2909443"/>
                  </a:lnTo>
                  <a:close/>
                </a:path>
              </a:pathLst>
            </a:custGeom>
            <a:solidFill>
              <a:srgbClr val="FFFFFF"/>
            </a:solidFill>
          </p:spPr>
          <p:txBody>
            <a:bodyPr/>
            <a:lstStyle/>
            <a:p>
              <a:endParaRPr lang="fr-FR"/>
            </a:p>
          </p:txBody>
        </p:sp>
      </p:grpSp>
      <p:grpSp>
        <p:nvGrpSpPr>
          <p:cNvPr id="12" name="Group 12"/>
          <p:cNvGrpSpPr/>
          <p:nvPr/>
        </p:nvGrpSpPr>
        <p:grpSpPr>
          <a:xfrm>
            <a:off x="12426429" y="3601429"/>
            <a:ext cx="2024646" cy="1857006"/>
            <a:chOff x="0" y="0"/>
            <a:chExt cx="2699528" cy="2476008"/>
          </a:xfrm>
        </p:grpSpPr>
        <p:sp>
          <p:nvSpPr>
            <p:cNvPr id="13" name="Freeform 13"/>
            <p:cNvSpPr/>
            <p:nvPr/>
          </p:nvSpPr>
          <p:spPr>
            <a:xfrm>
              <a:off x="0" y="0"/>
              <a:ext cx="2699528" cy="2476008"/>
            </a:xfrm>
            <a:custGeom>
              <a:avLst/>
              <a:gdLst/>
              <a:ahLst/>
              <a:cxnLst/>
              <a:rect l="l" t="t" r="r" b="b"/>
              <a:pathLst>
                <a:path w="2679192" h="2679192">
                  <a:moveTo>
                    <a:pt x="0" y="1339596"/>
                  </a:moveTo>
                  <a:lnTo>
                    <a:pt x="1339596" y="0"/>
                  </a:lnTo>
                  <a:lnTo>
                    <a:pt x="2679192" y="1339596"/>
                  </a:lnTo>
                  <a:lnTo>
                    <a:pt x="1339596" y="2679192"/>
                  </a:lnTo>
                  <a:close/>
                </a:path>
              </a:pathLst>
            </a:custGeom>
            <a:solidFill>
              <a:srgbClr val="E72929"/>
            </a:solidFill>
          </p:spPr>
          <p:txBody>
            <a:bodyPr/>
            <a:lstStyle/>
            <a:p>
              <a:endParaRPr lang="fr-FR"/>
            </a:p>
          </p:txBody>
        </p:sp>
      </p:grpSp>
      <p:grpSp>
        <p:nvGrpSpPr>
          <p:cNvPr id="14" name="Group 14"/>
          <p:cNvGrpSpPr/>
          <p:nvPr/>
        </p:nvGrpSpPr>
        <p:grpSpPr>
          <a:xfrm>
            <a:off x="0" y="519746"/>
            <a:ext cx="9144000" cy="1165718"/>
            <a:chOff x="0" y="0"/>
            <a:chExt cx="12192000" cy="1554290"/>
          </a:xfrm>
        </p:grpSpPr>
        <p:sp>
          <p:nvSpPr>
            <p:cNvPr id="15" name="Freeform 15"/>
            <p:cNvSpPr/>
            <p:nvPr/>
          </p:nvSpPr>
          <p:spPr>
            <a:xfrm>
              <a:off x="0" y="0"/>
              <a:ext cx="12192000" cy="1554226"/>
            </a:xfrm>
            <a:custGeom>
              <a:avLst/>
              <a:gdLst/>
              <a:ahLst/>
              <a:cxnLst/>
              <a:rect l="l" t="t" r="r" b="b"/>
              <a:pathLst>
                <a:path w="12192000" h="1554226">
                  <a:moveTo>
                    <a:pt x="0" y="0"/>
                  </a:moveTo>
                  <a:lnTo>
                    <a:pt x="2458720" y="0"/>
                  </a:lnTo>
                  <a:lnTo>
                    <a:pt x="2600960" y="0"/>
                  </a:lnTo>
                  <a:lnTo>
                    <a:pt x="4871720" y="0"/>
                  </a:lnTo>
                  <a:lnTo>
                    <a:pt x="5059680" y="0"/>
                  </a:lnTo>
                  <a:lnTo>
                    <a:pt x="5603367" y="0"/>
                  </a:lnTo>
                  <a:lnTo>
                    <a:pt x="5623560" y="0"/>
                  </a:lnTo>
                  <a:lnTo>
                    <a:pt x="6355207" y="0"/>
                  </a:lnTo>
                  <a:lnTo>
                    <a:pt x="7330440" y="0"/>
                  </a:lnTo>
                  <a:lnTo>
                    <a:pt x="7472680" y="0"/>
                  </a:lnTo>
                  <a:lnTo>
                    <a:pt x="8062087" y="0"/>
                  </a:lnTo>
                  <a:lnTo>
                    <a:pt x="8082280" y="0"/>
                  </a:lnTo>
                  <a:lnTo>
                    <a:pt x="8204327" y="0"/>
                  </a:lnTo>
                  <a:lnTo>
                    <a:pt x="8224520" y="0"/>
                  </a:lnTo>
                  <a:lnTo>
                    <a:pt x="8813927" y="0"/>
                  </a:lnTo>
                  <a:lnTo>
                    <a:pt x="8956167" y="0"/>
                  </a:lnTo>
                  <a:lnTo>
                    <a:pt x="9931400" y="0"/>
                  </a:lnTo>
                  <a:lnTo>
                    <a:pt x="10663047" y="0"/>
                  </a:lnTo>
                  <a:lnTo>
                    <a:pt x="10683240" y="0"/>
                  </a:lnTo>
                  <a:lnTo>
                    <a:pt x="11414887" y="0"/>
                  </a:lnTo>
                  <a:lnTo>
                    <a:pt x="12192000" y="777113"/>
                  </a:lnTo>
                  <a:lnTo>
                    <a:pt x="11414887" y="1554226"/>
                  </a:lnTo>
                  <a:lnTo>
                    <a:pt x="10683240" y="1554226"/>
                  </a:lnTo>
                  <a:lnTo>
                    <a:pt x="10663047" y="1554226"/>
                  </a:lnTo>
                  <a:lnTo>
                    <a:pt x="9931400" y="1554226"/>
                  </a:lnTo>
                  <a:lnTo>
                    <a:pt x="8956167" y="1554226"/>
                  </a:lnTo>
                  <a:lnTo>
                    <a:pt x="8813927" y="1554226"/>
                  </a:lnTo>
                  <a:lnTo>
                    <a:pt x="8224520" y="1554226"/>
                  </a:lnTo>
                  <a:lnTo>
                    <a:pt x="8204326" y="1554226"/>
                  </a:lnTo>
                  <a:lnTo>
                    <a:pt x="8082280" y="1554226"/>
                  </a:lnTo>
                  <a:lnTo>
                    <a:pt x="8062087" y="1554226"/>
                  </a:lnTo>
                  <a:lnTo>
                    <a:pt x="7472680" y="1554226"/>
                  </a:lnTo>
                  <a:lnTo>
                    <a:pt x="7330440" y="1554226"/>
                  </a:lnTo>
                  <a:lnTo>
                    <a:pt x="6355207" y="1554226"/>
                  </a:lnTo>
                  <a:lnTo>
                    <a:pt x="5623560" y="1554226"/>
                  </a:lnTo>
                  <a:lnTo>
                    <a:pt x="5603367" y="1554226"/>
                  </a:lnTo>
                  <a:lnTo>
                    <a:pt x="5059680" y="1554226"/>
                  </a:lnTo>
                  <a:lnTo>
                    <a:pt x="4871720" y="1554226"/>
                  </a:lnTo>
                  <a:lnTo>
                    <a:pt x="2600960" y="1554226"/>
                  </a:lnTo>
                  <a:lnTo>
                    <a:pt x="2458720" y="1554226"/>
                  </a:lnTo>
                  <a:lnTo>
                    <a:pt x="0" y="1554226"/>
                  </a:lnTo>
                  <a:close/>
                </a:path>
              </a:pathLst>
            </a:custGeom>
            <a:solidFill>
              <a:srgbClr val="DDDDDD"/>
            </a:solidFill>
          </p:spPr>
          <p:txBody>
            <a:bodyPr/>
            <a:lstStyle/>
            <a:p>
              <a:endParaRPr lang="fr-FR"/>
            </a:p>
          </p:txBody>
        </p:sp>
      </p:grpSp>
      <p:grpSp>
        <p:nvGrpSpPr>
          <p:cNvPr id="16" name="Group 16"/>
          <p:cNvGrpSpPr/>
          <p:nvPr/>
        </p:nvGrpSpPr>
        <p:grpSpPr>
          <a:xfrm>
            <a:off x="0" y="519746"/>
            <a:ext cx="936307" cy="1165718"/>
            <a:chOff x="0" y="0"/>
            <a:chExt cx="1248410" cy="1554290"/>
          </a:xfrm>
        </p:grpSpPr>
        <p:sp>
          <p:nvSpPr>
            <p:cNvPr id="17" name="Freeform 17"/>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sp>
        <p:nvSpPr>
          <p:cNvPr id="19" name="Freeform 19"/>
          <p:cNvSpPr/>
          <p:nvPr/>
        </p:nvSpPr>
        <p:spPr>
          <a:xfrm>
            <a:off x="4418263" y="4245151"/>
            <a:ext cx="868721" cy="721533"/>
          </a:xfrm>
          <a:custGeom>
            <a:avLst/>
            <a:gdLst/>
            <a:ahLst/>
            <a:cxnLst/>
            <a:rect l="l" t="t" r="r" b="b"/>
            <a:pathLst>
              <a:path w="832250" h="832250">
                <a:moveTo>
                  <a:pt x="0" y="0"/>
                </a:moveTo>
                <a:lnTo>
                  <a:pt x="832251" y="0"/>
                </a:lnTo>
                <a:lnTo>
                  <a:pt x="832251" y="832250"/>
                </a:lnTo>
                <a:lnTo>
                  <a:pt x="0" y="83225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20" name="TextBox 20"/>
          <p:cNvSpPr txBox="1"/>
          <p:nvPr/>
        </p:nvSpPr>
        <p:spPr>
          <a:xfrm>
            <a:off x="567024" y="4639030"/>
            <a:ext cx="3851239" cy="461665"/>
          </a:xfrm>
          <a:prstGeom prst="rect">
            <a:avLst/>
          </a:prstGeom>
        </p:spPr>
        <p:txBody>
          <a:bodyPr wrap="square" lIns="0" tIns="0" rIns="0" bIns="0" rtlCol="0" anchor="t">
            <a:spAutoFit/>
          </a:bodyPr>
          <a:lstStyle/>
          <a:p>
            <a:pPr algn="ctr">
              <a:lnSpc>
                <a:spcPts val="3600"/>
              </a:lnSpc>
            </a:pPr>
            <a:r>
              <a:rPr lang="en-US" sz="3000" b="1" dirty="0">
                <a:solidFill>
                  <a:srgbClr val="FFFFFF"/>
                </a:solidFill>
                <a:latin typeface="Futura Ultra-Bold"/>
                <a:ea typeface="Futura Ultra-Bold"/>
                <a:cs typeface="Futura Ultra-Bold"/>
                <a:sym typeface="Futura Ultra-Bold"/>
              </a:rPr>
              <a:t>Court </a:t>
            </a:r>
            <a:r>
              <a:rPr lang="en-US" sz="3000" b="1" dirty="0" err="1">
                <a:solidFill>
                  <a:srgbClr val="FFFFFF"/>
                </a:solidFill>
                <a:latin typeface="Futura Ultra-Bold"/>
                <a:ea typeface="Futura Ultra-Bold"/>
                <a:cs typeface="Futura Ultra-Bold"/>
                <a:sym typeface="Futura Ultra-Bold"/>
              </a:rPr>
              <a:t>terme</a:t>
            </a:r>
            <a:endParaRPr lang="en-US" sz="3000" b="1" dirty="0">
              <a:solidFill>
                <a:srgbClr val="FFFFFF"/>
              </a:solidFill>
              <a:latin typeface="Futura Ultra-Bold"/>
              <a:ea typeface="Futura Ultra-Bold"/>
              <a:cs typeface="Futura Ultra-Bold"/>
              <a:sym typeface="Futura Ultra-Bold"/>
            </a:endParaRPr>
          </a:p>
        </p:txBody>
      </p:sp>
      <p:sp>
        <p:nvSpPr>
          <p:cNvPr id="21" name="TextBox 21"/>
          <p:cNvSpPr txBox="1"/>
          <p:nvPr/>
        </p:nvSpPr>
        <p:spPr>
          <a:xfrm>
            <a:off x="1408996" y="5520225"/>
            <a:ext cx="4077404" cy="4020973"/>
          </a:xfrm>
          <a:prstGeom prst="rect">
            <a:avLst/>
          </a:prstGeom>
        </p:spPr>
        <p:txBody>
          <a:bodyPr wrap="square" lIns="0" tIns="0" rIns="0" bIns="0" rtlCol="0" anchor="t">
            <a:spAutoFit/>
          </a:bodyPr>
          <a:lstStyle/>
          <a:p>
            <a:pPr lvl="0"/>
            <a:r>
              <a:rPr lang="fr-FR" dirty="0">
                <a:solidFill>
                  <a:schemeClr val="bg1"/>
                </a:solidFill>
                <a:latin typeface="Futura"/>
              </a:rPr>
              <a:t> ᵜ </a:t>
            </a:r>
            <a:r>
              <a:rPr lang="fr-FR" sz="1600" dirty="0">
                <a:solidFill>
                  <a:schemeClr val="bg1"/>
                </a:solidFill>
                <a:latin typeface="Futura"/>
              </a:rPr>
              <a:t>Récompenser les meilleurs élèves en sciences (concours général national et écoles riveraines)</a:t>
            </a:r>
          </a:p>
          <a:p>
            <a:pPr lvl="0"/>
            <a:endParaRPr lang="fr-FR" sz="1600" dirty="0">
              <a:solidFill>
                <a:schemeClr val="bg1"/>
              </a:solidFill>
              <a:latin typeface="Futura"/>
            </a:endParaRPr>
          </a:p>
          <a:p>
            <a:pPr lvl="0"/>
            <a:r>
              <a:rPr lang="fr-FR" sz="1600" dirty="0">
                <a:solidFill>
                  <a:schemeClr val="bg1"/>
                </a:solidFill>
                <a:latin typeface="Futura"/>
              </a:rPr>
              <a:t> ᵜ Réhabiliter et offrir des aides matérielles aux écoles et structures de santé locales</a:t>
            </a:r>
          </a:p>
          <a:p>
            <a:pPr lvl="0"/>
            <a:endParaRPr lang="fr-FR" sz="1600" dirty="0">
              <a:solidFill>
                <a:schemeClr val="bg1"/>
              </a:solidFill>
              <a:latin typeface="Futura"/>
            </a:endParaRPr>
          </a:p>
          <a:p>
            <a:pPr lvl="0"/>
            <a:r>
              <a:rPr lang="fr-FR" sz="1600" dirty="0">
                <a:solidFill>
                  <a:schemeClr val="bg1"/>
                </a:solidFill>
                <a:latin typeface="Futura"/>
              </a:rPr>
              <a:t> ᵜ Distribuer des kits scolaires</a:t>
            </a:r>
          </a:p>
          <a:p>
            <a:pPr lvl="0"/>
            <a:endParaRPr lang="fr-FR" sz="1600" dirty="0">
              <a:solidFill>
                <a:schemeClr val="bg1"/>
              </a:solidFill>
              <a:latin typeface="Futura"/>
            </a:endParaRPr>
          </a:p>
          <a:p>
            <a:pPr lvl="0"/>
            <a:r>
              <a:rPr lang="fr-FR" sz="1600" dirty="0">
                <a:solidFill>
                  <a:schemeClr val="bg1"/>
                </a:solidFill>
                <a:latin typeface="Futura"/>
              </a:rPr>
              <a:t> ᵜ Attribuer des bourses aux filles intéressées par les métiers du pétrole</a:t>
            </a:r>
          </a:p>
          <a:p>
            <a:pPr lvl="0"/>
            <a:r>
              <a:rPr lang="fr-FR" sz="1600" dirty="0">
                <a:solidFill>
                  <a:schemeClr val="bg1"/>
                </a:solidFill>
                <a:latin typeface="Futura"/>
              </a:rPr>
              <a:t> </a:t>
            </a:r>
          </a:p>
          <a:p>
            <a:pPr lvl="0"/>
            <a:r>
              <a:rPr lang="fr-FR" dirty="0">
                <a:solidFill>
                  <a:schemeClr val="bg1"/>
                </a:solidFill>
                <a:latin typeface="Futura"/>
              </a:rPr>
              <a:t> ᵜ </a:t>
            </a:r>
            <a:r>
              <a:rPr lang="fr-FR" sz="1600" dirty="0">
                <a:solidFill>
                  <a:schemeClr val="bg1"/>
                </a:solidFill>
                <a:latin typeface="Futura"/>
              </a:rPr>
              <a:t>Financer la spécialisation de médecins</a:t>
            </a:r>
          </a:p>
          <a:p>
            <a:pPr algn="ctr">
              <a:lnSpc>
                <a:spcPts val="3240"/>
              </a:lnSpc>
            </a:pPr>
            <a:endParaRPr lang="en-US" sz="1800" dirty="0">
              <a:solidFill>
                <a:schemeClr val="bg1"/>
              </a:solidFill>
              <a:latin typeface="Futura"/>
              <a:ea typeface="Futura"/>
              <a:cs typeface="Futura"/>
              <a:sym typeface="Futura"/>
            </a:endParaRPr>
          </a:p>
          <a:p>
            <a:pPr algn="ctr">
              <a:lnSpc>
                <a:spcPts val="3240"/>
              </a:lnSpc>
            </a:pPr>
            <a:r>
              <a:rPr lang="en-US" sz="1800" dirty="0">
                <a:solidFill>
                  <a:srgbClr val="FFFFFF"/>
                </a:solidFill>
                <a:latin typeface="Futura"/>
                <a:ea typeface="Futura"/>
                <a:cs typeface="Futura"/>
                <a:sym typeface="Futura"/>
              </a:rPr>
              <a:t>.</a:t>
            </a:r>
          </a:p>
        </p:txBody>
      </p:sp>
      <p:sp>
        <p:nvSpPr>
          <p:cNvPr id="22" name="TextBox 22"/>
          <p:cNvSpPr txBox="1"/>
          <p:nvPr/>
        </p:nvSpPr>
        <p:spPr>
          <a:xfrm>
            <a:off x="12247866" y="4874434"/>
            <a:ext cx="3866489" cy="923330"/>
          </a:xfrm>
          <a:prstGeom prst="rect">
            <a:avLst/>
          </a:prstGeom>
        </p:spPr>
        <p:txBody>
          <a:bodyPr wrap="square" lIns="0" tIns="0" rIns="0" bIns="0" rtlCol="0" anchor="t">
            <a:spAutoFit/>
          </a:bodyPr>
          <a:lstStyle/>
          <a:p>
            <a:pPr algn="ctr">
              <a:lnSpc>
                <a:spcPts val="3600"/>
              </a:lnSpc>
            </a:pPr>
            <a:r>
              <a:rPr lang="en-US" sz="3000" b="1">
                <a:solidFill>
                  <a:srgbClr val="FFFFFF"/>
                </a:solidFill>
                <a:latin typeface="Futura Ultra-Bold"/>
                <a:ea typeface="Futura Ultra-Bold"/>
                <a:cs typeface="Futura Ultra-Bold"/>
                <a:sym typeface="Futura Ultra-Bold"/>
              </a:rPr>
              <a:t> </a:t>
            </a:r>
            <a:r>
              <a:rPr lang="fr-FR" sz="2400" b="1">
                <a:solidFill>
                  <a:srgbClr val="FFFFFF"/>
                </a:solidFill>
                <a:latin typeface="Futura Ultra-Bold"/>
              </a:rPr>
              <a:t>Objectifs à long terme</a:t>
            </a:r>
          </a:p>
          <a:p>
            <a:pPr algn="ctr">
              <a:lnSpc>
                <a:spcPts val="3600"/>
              </a:lnSpc>
            </a:pPr>
            <a:endParaRPr lang="en-US" sz="3000" b="1">
              <a:solidFill>
                <a:srgbClr val="FFFFFF"/>
              </a:solidFill>
              <a:latin typeface="Futura Ultra-Bold"/>
              <a:ea typeface="Futura Ultra-Bold"/>
              <a:cs typeface="Futura Ultra-Bold"/>
              <a:sym typeface="Futura Ultra-Bold"/>
            </a:endParaRPr>
          </a:p>
        </p:txBody>
      </p:sp>
      <p:sp>
        <p:nvSpPr>
          <p:cNvPr id="23" name="TextBox 23"/>
          <p:cNvSpPr txBox="1"/>
          <p:nvPr/>
        </p:nvSpPr>
        <p:spPr>
          <a:xfrm>
            <a:off x="12517212" y="5474058"/>
            <a:ext cx="4361792" cy="3826047"/>
          </a:xfrm>
          <a:prstGeom prst="rect">
            <a:avLst/>
          </a:prstGeom>
        </p:spPr>
        <p:txBody>
          <a:bodyPr wrap="square" lIns="0" tIns="0" rIns="0" bIns="0" rtlCol="0" anchor="t">
            <a:spAutoFit/>
          </a:bodyPr>
          <a:lstStyle/>
          <a:p>
            <a:pPr lvl="0"/>
            <a:r>
              <a:rPr lang="fr-FR" sz="1600" dirty="0">
                <a:solidFill>
                  <a:schemeClr val="bg1"/>
                </a:solidFill>
                <a:latin typeface="Futura"/>
              </a:rPr>
              <a:t>ᵜ Mise en place de projets générateurs de crédits carbones qui seront échangés sur le marché international et utilisés pour l’auto-</a:t>
            </a:r>
            <a:r>
              <a:rPr lang="fr-FR" sz="1600" dirty="0" err="1">
                <a:solidFill>
                  <a:schemeClr val="bg1"/>
                </a:solidFill>
                <a:latin typeface="Futura"/>
              </a:rPr>
              <a:t>financementde</a:t>
            </a:r>
            <a:r>
              <a:rPr lang="fr-FR" sz="1600" dirty="0">
                <a:solidFill>
                  <a:schemeClr val="bg1"/>
                </a:solidFill>
                <a:latin typeface="Futura"/>
              </a:rPr>
              <a:t> la fondation (restauration de mangroves, unités d’agriculture biologique, gestion des déchets…) </a:t>
            </a:r>
          </a:p>
          <a:p>
            <a:endParaRPr lang="fr-FR" sz="1600" dirty="0">
              <a:solidFill>
                <a:schemeClr val="bg1"/>
              </a:solidFill>
              <a:latin typeface="Futura"/>
            </a:endParaRPr>
          </a:p>
          <a:p>
            <a:pPr lvl="0"/>
            <a:r>
              <a:rPr lang="fr-FR" sz="1600" dirty="0">
                <a:solidFill>
                  <a:schemeClr val="bg1"/>
                </a:solidFill>
                <a:latin typeface="Futura"/>
              </a:rPr>
              <a:t> ᵜ Créer des unités de recyclage et de transformation de produits locaux</a:t>
            </a:r>
          </a:p>
          <a:p>
            <a:pPr lvl="0"/>
            <a:endParaRPr lang="fr-FR" sz="1600" dirty="0">
              <a:solidFill>
                <a:schemeClr val="bg1"/>
              </a:solidFill>
              <a:latin typeface="Futura"/>
            </a:endParaRPr>
          </a:p>
          <a:p>
            <a:pPr lvl="0"/>
            <a:r>
              <a:rPr lang="fr-FR" sz="1600" dirty="0">
                <a:solidFill>
                  <a:schemeClr val="bg1"/>
                </a:solidFill>
                <a:latin typeface="Futura"/>
              </a:rPr>
              <a:t>ᵜ Construire et équiper le centre médico-social de la SAR et un collège SAR, en continuité avec l’école Ousmane Fall.</a:t>
            </a:r>
          </a:p>
          <a:p>
            <a:pPr lvl="0"/>
            <a:endParaRPr lang="fr-FR" sz="1600" dirty="0">
              <a:solidFill>
                <a:schemeClr val="bg1"/>
              </a:solidFill>
              <a:latin typeface="Futura"/>
            </a:endParaRPr>
          </a:p>
          <a:p>
            <a:endParaRPr lang="en-US" dirty="0">
              <a:solidFill>
                <a:schemeClr val="bg1"/>
              </a:solidFill>
              <a:latin typeface="Futura"/>
              <a:sym typeface="Futura"/>
            </a:endParaRPr>
          </a:p>
          <a:p>
            <a:pPr>
              <a:lnSpc>
                <a:spcPts val="3240"/>
              </a:lnSpc>
            </a:pPr>
            <a:endParaRPr lang="en-US" sz="1800" dirty="0">
              <a:solidFill>
                <a:schemeClr val="bg1"/>
              </a:solidFill>
              <a:latin typeface="Futura"/>
              <a:ea typeface="Futura"/>
              <a:cs typeface="Futura"/>
              <a:sym typeface="Futura"/>
            </a:endParaRPr>
          </a:p>
        </p:txBody>
      </p:sp>
      <p:sp>
        <p:nvSpPr>
          <p:cNvPr id="24" name="TextBox 24"/>
          <p:cNvSpPr txBox="1"/>
          <p:nvPr/>
        </p:nvSpPr>
        <p:spPr>
          <a:xfrm>
            <a:off x="1059537" y="664048"/>
            <a:ext cx="7655478" cy="1102866"/>
          </a:xfrm>
          <a:prstGeom prst="rect">
            <a:avLst/>
          </a:prstGeom>
        </p:spPr>
        <p:txBody>
          <a:bodyPr wrap="square" lIns="0" tIns="0" rIns="0" bIns="0" rtlCol="0" anchor="t">
            <a:spAutoFit/>
          </a:bodyPr>
          <a:lstStyle/>
          <a:p>
            <a:pPr>
              <a:lnSpc>
                <a:spcPts val="4320"/>
              </a:lnSpc>
            </a:pPr>
            <a:r>
              <a:rPr lang="fr-FR" sz="3600" b="1" dirty="0">
                <a:solidFill>
                  <a:srgbClr val="000000"/>
                </a:solidFill>
                <a:latin typeface="Futura Ultra-Bold"/>
              </a:rPr>
              <a:t>Objectifs de la Fondation SAR</a:t>
            </a:r>
          </a:p>
          <a:p>
            <a:pPr algn="l">
              <a:lnSpc>
                <a:spcPts val="4320"/>
              </a:lnSpc>
            </a:pPr>
            <a:endParaRPr lang="en-US" sz="3600" b="1" dirty="0">
              <a:solidFill>
                <a:srgbClr val="000000"/>
              </a:solidFill>
              <a:latin typeface="Futura Ultra-Bold"/>
              <a:ea typeface="Futura Ultra-Bold"/>
              <a:cs typeface="Futura Ultra-Bold"/>
              <a:sym typeface="Futura Ultra-Bold"/>
            </a:endParaRPr>
          </a:p>
        </p:txBody>
      </p:sp>
      <p:grpSp>
        <p:nvGrpSpPr>
          <p:cNvPr id="25" name="Group 8">
            <a:extLst>
              <a:ext uri="{FF2B5EF4-FFF2-40B4-BE49-F238E27FC236}">
                <a16:creationId xmlns:a16="http://schemas.microsoft.com/office/drawing/2014/main" id="{EA519DCB-5CE0-3332-B3D2-788D4907D29A}"/>
              </a:ext>
            </a:extLst>
          </p:cNvPr>
          <p:cNvGrpSpPr/>
          <p:nvPr/>
        </p:nvGrpSpPr>
        <p:grpSpPr>
          <a:xfrm>
            <a:off x="6526763" y="4639030"/>
            <a:ext cx="5053012" cy="4508716"/>
            <a:chOff x="0" y="0"/>
            <a:chExt cx="10136334" cy="6011622"/>
          </a:xfrm>
        </p:grpSpPr>
        <p:sp>
          <p:nvSpPr>
            <p:cNvPr id="26" name="Freeform 9">
              <a:extLst>
                <a:ext uri="{FF2B5EF4-FFF2-40B4-BE49-F238E27FC236}">
                  <a16:creationId xmlns:a16="http://schemas.microsoft.com/office/drawing/2014/main" id="{7D72B92D-32A0-295D-5999-272A2A7E3211}"/>
                </a:ext>
              </a:extLst>
            </p:cNvPr>
            <p:cNvSpPr/>
            <p:nvPr/>
          </p:nvSpPr>
          <p:spPr>
            <a:xfrm>
              <a:off x="0" y="0"/>
              <a:ext cx="10136378" cy="6011672"/>
            </a:xfrm>
            <a:custGeom>
              <a:avLst/>
              <a:gdLst/>
              <a:ahLst/>
              <a:cxnLst/>
              <a:rect l="l" t="t" r="r" b="b"/>
              <a:pathLst>
                <a:path w="10136378" h="6011672">
                  <a:moveTo>
                    <a:pt x="0" y="0"/>
                  </a:moveTo>
                  <a:lnTo>
                    <a:pt x="10136378" y="0"/>
                  </a:lnTo>
                  <a:lnTo>
                    <a:pt x="10136378" y="6011672"/>
                  </a:lnTo>
                  <a:lnTo>
                    <a:pt x="0" y="6011672"/>
                  </a:lnTo>
                  <a:close/>
                </a:path>
              </a:pathLst>
            </a:custGeom>
            <a:solidFill>
              <a:srgbClr val="E72929"/>
            </a:solidFill>
          </p:spPr>
          <p:txBody>
            <a:bodyPr/>
            <a:lstStyle/>
            <a:p>
              <a:endParaRPr lang="fr-FR"/>
            </a:p>
          </p:txBody>
        </p:sp>
      </p:grpSp>
      <p:grpSp>
        <p:nvGrpSpPr>
          <p:cNvPr id="27" name="Group 12">
            <a:extLst>
              <a:ext uri="{FF2B5EF4-FFF2-40B4-BE49-F238E27FC236}">
                <a16:creationId xmlns:a16="http://schemas.microsoft.com/office/drawing/2014/main" id="{C6A5B0D2-133B-5B94-BE3E-20EC5C6B05FB}"/>
              </a:ext>
            </a:extLst>
          </p:cNvPr>
          <p:cNvGrpSpPr/>
          <p:nvPr/>
        </p:nvGrpSpPr>
        <p:grpSpPr>
          <a:xfrm>
            <a:off x="8102716" y="3601429"/>
            <a:ext cx="2009406" cy="2009406"/>
            <a:chOff x="0" y="0"/>
            <a:chExt cx="2679208" cy="2679208"/>
          </a:xfrm>
        </p:grpSpPr>
        <p:sp>
          <p:nvSpPr>
            <p:cNvPr id="28" name="Freeform 13">
              <a:extLst>
                <a:ext uri="{FF2B5EF4-FFF2-40B4-BE49-F238E27FC236}">
                  <a16:creationId xmlns:a16="http://schemas.microsoft.com/office/drawing/2014/main" id="{DABE3327-5643-D35F-4813-2B4272715A95}"/>
                </a:ext>
              </a:extLst>
            </p:cNvPr>
            <p:cNvSpPr/>
            <p:nvPr/>
          </p:nvSpPr>
          <p:spPr>
            <a:xfrm>
              <a:off x="0" y="0"/>
              <a:ext cx="2679192" cy="2679192"/>
            </a:xfrm>
            <a:custGeom>
              <a:avLst/>
              <a:gdLst/>
              <a:ahLst/>
              <a:cxnLst/>
              <a:rect l="l" t="t" r="r" b="b"/>
              <a:pathLst>
                <a:path w="2679192" h="2679192">
                  <a:moveTo>
                    <a:pt x="0" y="1339596"/>
                  </a:moveTo>
                  <a:lnTo>
                    <a:pt x="1339596" y="0"/>
                  </a:lnTo>
                  <a:lnTo>
                    <a:pt x="2679192" y="1339596"/>
                  </a:lnTo>
                  <a:lnTo>
                    <a:pt x="1339596" y="2679192"/>
                  </a:lnTo>
                  <a:close/>
                </a:path>
              </a:pathLst>
            </a:custGeom>
            <a:solidFill>
              <a:srgbClr val="E72929"/>
            </a:solidFill>
          </p:spPr>
          <p:txBody>
            <a:bodyPr/>
            <a:lstStyle/>
            <a:p>
              <a:endParaRPr lang="fr-FR"/>
            </a:p>
          </p:txBody>
        </p:sp>
      </p:grpSp>
      <p:sp>
        <p:nvSpPr>
          <p:cNvPr id="32" name="ZoneTexte 31">
            <a:extLst>
              <a:ext uri="{FF2B5EF4-FFF2-40B4-BE49-F238E27FC236}">
                <a16:creationId xmlns:a16="http://schemas.microsoft.com/office/drawing/2014/main" id="{03EFDAD1-8250-8743-34F7-FD506F84E923}"/>
              </a:ext>
            </a:extLst>
          </p:cNvPr>
          <p:cNvSpPr txBox="1"/>
          <p:nvPr/>
        </p:nvSpPr>
        <p:spPr>
          <a:xfrm>
            <a:off x="6521481" y="4666827"/>
            <a:ext cx="5046124" cy="4403257"/>
          </a:xfrm>
          <a:prstGeom prst="rect">
            <a:avLst/>
          </a:prstGeom>
          <a:noFill/>
        </p:spPr>
        <p:txBody>
          <a:bodyPr wrap="square">
            <a:spAutoFit/>
          </a:bodyPr>
          <a:lstStyle/>
          <a:p>
            <a:pPr algn="just">
              <a:lnSpc>
                <a:spcPct val="115000"/>
              </a:lnSpc>
              <a:spcAft>
                <a:spcPts val="800"/>
              </a:spcAft>
              <a:buNone/>
            </a:pPr>
            <a:r>
              <a:rPr lang="fr-FR" sz="2400" b="1" dirty="0">
                <a:solidFill>
                  <a:srgbClr val="FFFFFF"/>
                </a:solidFill>
                <a:latin typeface="Futura Ultra-Bold"/>
              </a:rPr>
              <a:t>Objectifs à moyen terme</a:t>
            </a:r>
          </a:p>
          <a:p>
            <a:pPr algn="just">
              <a:buNone/>
            </a:pPr>
            <a:endParaRPr lang="fr-FR" sz="2400" b="1" dirty="0">
              <a:solidFill>
                <a:srgbClr val="FFFFFF"/>
              </a:solidFill>
              <a:latin typeface="Futura Ultra-Bold"/>
            </a:endParaRPr>
          </a:p>
          <a:p>
            <a:pPr lvl="0" algn="just">
              <a:lnSpc>
                <a:spcPct val="115000"/>
              </a:lnSpc>
              <a:spcAft>
                <a:spcPts val="800"/>
              </a:spcAft>
              <a:buSzPts val="1000"/>
            </a:pPr>
            <a:r>
              <a:rPr lang="fr-FR" sz="1600" dirty="0">
                <a:solidFill>
                  <a:schemeClr val="bg1"/>
                </a:solidFill>
                <a:latin typeface="Futura"/>
              </a:rPr>
              <a:t>ᵜ</a:t>
            </a:r>
            <a:r>
              <a:rPr lang="fr-FR" sz="1600" kern="150" dirty="0">
                <a:effectLst/>
                <a:latin typeface="Symbol" panose="05050102010706020507" pitchFamily="18" charset="2"/>
                <a:ea typeface="Aptos" panose="020B0004020202020204" pitchFamily="34" charset="0"/>
                <a:cs typeface="Times New Roman" panose="02020603050405020304" pitchFamily="18" charset="0"/>
              </a:rPr>
              <a:t> </a:t>
            </a:r>
            <a:r>
              <a:rPr lang="fr-FR" sz="1600" dirty="0">
                <a:solidFill>
                  <a:schemeClr val="bg1"/>
                </a:solidFill>
                <a:latin typeface="Futura"/>
              </a:rPr>
              <a:t>Collaborer avec les ASC des communes riveraines pour créer une barrière végétale et planter des arbres</a:t>
            </a:r>
          </a:p>
          <a:p>
            <a:pPr lvl="0" algn="just">
              <a:lnSpc>
                <a:spcPct val="115000"/>
              </a:lnSpc>
              <a:spcAft>
                <a:spcPts val="800"/>
              </a:spcAft>
              <a:buSzPts val="1000"/>
            </a:pPr>
            <a:r>
              <a:rPr lang="fr-FR" sz="1600" dirty="0">
                <a:solidFill>
                  <a:schemeClr val="bg1"/>
                </a:solidFill>
                <a:latin typeface="Futura"/>
              </a:rPr>
              <a:t>ᵜ Reboiser 50ha et aménager des haies et murs verts autour du site de raffinage</a:t>
            </a:r>
          </a:p>
          <a:p>
            <a:pPr lvl="0" algn="just">
              <a:lnSpc>
                <a:spcPct val="115000"/>
              </a:lnSpc>
              <a:spcAft>
                <a:spcPts val="800"/>
              </a:spcAft>
              <a:buSzPts val="1000"/>
            </a:pPr>
            <a:r>
              <a:rPr lang="fr-FR" sz="1600" dirty="0">
                <a:solidFill>
                  <a:schemeClr val="bg1"/>
                </a:solidFill>
                <a:latin typeface="Futura"/>
              </a:rPr>
              <a:t>ᵜ Assurer l’assainissement des canaux d’eaux usées et pluviales pour prévenir les inondations</a:t>
            </a:r>
          </a:p>
          <a:p>
            <a:pPr lvl="0" algn="just">
              <a:lnSpc>
                <a:spcPct val="115000"/>
              </a:lnSpc>
              <a:spcAft>
                <a:spcPts val="800"/>
              </a:spcAft>
              <a:buSzPts val="1000"/>
            </a:pPr>
            <a:r>
              <a:rPr lang="fr-FR" sz="1600" dirty="0">
                <a:solidFill>
                  <a:schemeClr val="bg1"/>
                </a:solidFill>
                <a:latin typeface="Futura"/>
              </a:rPr>
              <a:t>ᵜ Soutenir les groupements de femmes dans des activités génératrices de revenus</a:t>
            </a:r>
          </a:p>
          <a:p>
            <a:pPr>
              <a:buNone/>
            </a:pPr>
            <a:r>
              <a:rPr lang="fr-FR" sz="1600" dirty="0">
                <a:solidFill>
                  <a:schemeClr val="bg1"/>
                </a:solidFill>
                <a:latin typeface="Futura"/>
              </a:rPr>
              <a:t>ᵜ Renforcer les équipements des structures sanitaires</a:t>
            </a:r>
          </a:p>
          <a:p>
            <a:pPr marL="285750" indent="-285750">
              <a:buFont typeface="Arial" panose="020B0604020202020204" pitchFamily="34" charset="0"/>
              <a:buChar char="•"/>
            </a:pPr>
            <a:endParaRPr lang="fr-FR" sz="1600" dirty="0">
              <a:solidFill>
                <a:schemeClr val="bg1"/>
              </a:solidFill>
              <a:latin typeface="Futura"/>
            </a:endParaRPr>
          </a:p>
          <a:p>
            <a:pPr>
              <a:buNone/>
            </a:pPr>
            <a:endParaRPr lang="fr-FR" sz="1600" dirty="0">
              <a:solidFill>
                <a:schemeClr val="bg1"/>
              </a:solidFill>
              <a:latin typeface="Futura"/>
            </a:endParaRPr>
          </a:p>
        </p:txBody>
      </p:sp>
      <p:sp>
        <p:nvSpPr>
          <p:cNvPr id="35" name="Freeform 19">
            <a:extLst>
              <a:ext uri="{FF2B5EF4-FFF2-40B4-BE49-F238E27FC236}">
                <a16:creationId xmlns:a16="http://schemas.microsoft.com/office/drawing/2014/main" id="{84624D52-920B-B851-2363-FB15480C8CEF}"/>
              </a:ext>
            </a:extLst>
          </p:cNvPr>
          <p:cNvSpPr/>
          <p:nvPr/>
        </p:nvSpPr>
        <p:spPr>
          <a:xfrm>
            <a:off x="8715015" y="3973648"/>
            <a:ext cx="766875" cy="735961"/>
          </a:xfrm>
          <a:custGeom>
            <a:avLst/>
            <a:gdLst/>
            <a:ahLst/>
            <a:cxnLst/>
            <a:rect l="l" t="t" r="r" b="b"/>
            <a:pathLst>
              <a:path w="832250" h="832250">
                <a:moveTo>
                  <a:pt x="0" y="0"/>
                </a:moveTo>
                <a:lnTo>
                  <a:pt x="832251" y="0"/>
                </a:lnTo>
                <a:lnTo>
                  <a:pt x="832251" y="832250"/>
                </a:lnTo>
                <a:lnTo>
                  <a:pt x="0" y="83225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36" name="Freeform 19">
            <a:extLst>
              <a:ext uri="{FF2B5EF4-FFF2-40B4-BE49-F238E27FC236}">
                <a16:creationId xmlns:a16="http://schemas.microsoft.com/office/drawing/2014/main" id="{12A7BF31-D2F0-4467-C847-8336BD937127}"/>
              </a:ext>
            </a:extLst>
          </p:cNvPr>
          <p:cNvSpPr/>
          <p:nvPr/>
        </p:nvSpPr>
        <p:spPr>
          <a:xfrm>
            <a:off x="12942235" y="3973649"/>
            <a:ext cx="993035" cy="832250"/>
          </a:xfrm>
          <a:custGeom>
            <a:avLst/>
            <a:gdLst/>
            <a:ahLst/>
            <a:cxnLst/>
            <a:rect l="l" t="t" r="r" b="b"/>
            <a:pathLst>
              <a:path w="832250" h="832250">
                <a:moveTo>
                  <a:pt x="0" y="0"/>
                </a:moveTo>
                <a:lnTo>
                  <a:pt x="832251" y="0"/>
                </a:lnTo>
                <a:lnTo>
                  <a:pt x="832251" y="832250"/>
                </a:lnTo>
                <a:lnTo>
                  <a:pt x="0" y="83225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344120" y="4754462"/>
            <a:ext cx="2643543" cy="2643543"/>
            <a:chOff x="0" y="0"/>
            <a:chExt cx="3524724" cy="3524724"/>
          </a:xfrm>
        </p:grpSpPr>
        <p:sp>
          <p:nvSpPr>
            <p:cNvPr id="3" name="Freeform 3"/>
            <p:cNvSpPr/>
            <p:nvPr/>
          </p:nvSpPr>
          <p:spPr>
            <a:xfrm>
              <a:off x="0" y="0"/>
              <a:ext cx="3524758" cy="3524758"/>
            </a:xfrm>
            <a:custGeom>
              <a:avLst/>
              <a:gdLst/>
              <a:ahLst/>
              <a:cxnLst/>
              <a:rect l="l" t="t" r="r" b="b"/>
              <a:pathLst>
                <a:path w="3524758" h="3524758">
                  <a:moveTo>
                    <a:pt x="0" y="1762379"/>
                  </a:moveTo>
                  <a:lnTo>
                    <a:pt x="1762379" y="0"/>
                  </a:lnTo>
                  <a:lnTo>
                    <a:pt x="3524758" y="1762379"/>
                  </a:lnTo>
                  <a:lnTo>
                    <a:pt x="1762379" y="3524758"/>
                  </a:lnTo>
                  <a:close/>
                </a:path>
              </a:pathLst>
            </a:custGeom>
            <a:solidFill>
              <a:srgbClr val="E72929"/>
            </a:solidFill>
          </p:spPr>
          <p:txBody>
            <a:bodyPr/>
            <a:lstStyle/>
            <a:p>
              <a:endParaRPr lang="fr-FR"/>
            </a:p>
          </p:txBody>
        </p:sp>
      </p:grpSp>
      <p:grpSp>
        <p:nvGrpSpPr>
          <p:cNvPr id="4" name="Group 4"/>
          <p:cNvGrpSpPr/>
          <p:nvPr/>
        </p:nvGrpSpPr>
        <p:grpSpPr>
          <a:xfrm>
            <a:off x="7822228" y="3276352"/>
            <a:ext cx="2643543" cy="2643543"/>
            <a:chOff x="0" y="0"/>
            <a:chExt cx="3524724" cy="3524724"/>
          </a:xfrm>
        </p:grpSpPr>
        <p:sp>
          <p:nvSpPr>
            <p:cNvPr id="5" name="Freeform 5"/>
            <p:cNvSpPr/>
            <p:nvPr/>
          </p:nvSpPr>
          <p:spPr>
            <a:xfrm>
              <a:off x="0" y="0"/>
              <a:ext cx="3524758" cy="3524758"/>
            </a:xfrm>
            <a:custGeom>
              <a:avLst/>
              <a:gdLst/>
              <a:ahLst/>
              <a:cxnLst/>
              <a:rect l="l" t="t" r="r" b="b"/>
              <a:pathLst>
                <a:path w="3524758" h="3524758">
                  <a:moveTo>
                    <a:pt x="0" y="1762379"/>
                  </a:moveTo>
                  <a:lnTo>
                    <a:pt x="1762379" y="0"/>
                  </a:lnTo>
                  <a:lnTo>
                    <a:pt x="3524758" y="1762379"/>
                  </a:lnTo>
                  <a:lnTo>
                    <a:pt x="1762379" y="3524758"/>
                  </a:lnTo>
                  <a:close/>
                </a:path>
              </a:pathLst>
            </a:custGeom>
            <a:solidFill>
              <a:srgbClr val="E72929"/>
            </a:solidFill>
          </p:spPr>
          <p:txBody>
            <a:bodyPr/>
            <a:lstStyle/>
            <a:p>
              <a:endParaRPr lang="fr-FR"/>
            </a:p>
          </p:txBody>
        </p:sp>
      </p:grpSp>
      <p:grpSp>
        <p:nvGrpSpPr>
          <p:cNvPr id="6" name="Group 6"/>
          <p:cNvGrpSpPr/>
          <p:nvPr/>
        </p:nvGrpSpPr>
        <p:grpSpPr>
          <a:xfrm>
            <a:off x="9300338" y="4754462"/>
            <a:ext cx="2643543" cy="2643543"/>
            <a:chOff x="0" y="0"/>
            <a:chExt cx="3524724" cy="3524724"/>
          </a:xfrm>
        </p:grpSpPr>
        <p:sp>
          <p:nvSpPr>
            <p:cNvPr id="7" name="Freeform 7"/>
            <p:cNvSpPr/>
            <p:nvPr/>
          </p:nvSpPr>
          <p:spPr>
            <a:xfrm>
              <a:off x="0" y="0"/>
              <a:ext cx="3524758" cy="3524758"/>
            </a:xfrm>
            <a:custGeom>
              <a:avLst/>
              <a:gdLst/>
              <a:ahLst/>
              <a:cxnLst/>
              <a:rect l="l" t="t" r="r" b="b"/>
              <a:pathLst>
                <a:path w="3524758" h="3524758">
                  <a:moveTo>
                    <a:pt x="0" y="1762379"/>
                  </a:moveTo>
                  <a:lnTo>
                    <a:pt x="1762379" y="0"/>
                  </a:lnTo>
                  <a:lnTo>
                    <a:pt x="3524758" y="1762379"/>
                  </a:lnTo>
                  <a:lnTo>
                    <a:pt x="1762379" y="3524758"/>
                  </a:lnTo>
                  <a:close/>
                </a:path>
              </a:pathLst>
            </a:custGeom>
            <a:solidFill>
              <a:srgbClr val="E72929"/>
            </a:solidFill>
          </p:spPr>
          <p:txBody>
            <a:bodyPr/>
            <a:lstStyle/>
            <a:p>
              <a:endParaRPr lang="fr-FR"/>
            </a:p>
          </p:txBody>
        </p:sp>
      </p:grpSp>
      <p:grpSp>
        <p:nvGrpSpPr>
          <p:cNvPr id="8" name="Group 8"/>
          <p:cNvGrpSpPr/>
          <p:nvPr/>
        </p:nvGrpSpPr>
        <p:grpSpPr>
          <a:xfrm>
            <a:off x="7822228" y="6232570"/>
            <a:ext cx="2643543" cy="2643543"/>
            <a:chOff x="0" y="0"/>
            <a:chExt cx="3524724" cy="3524724"/>
          </a:xfrm>
        </p:grpSpPr>
        <p:sp>
          <p:nvSpPr>
            <p:cNvPr id="9" name="Freeform 9"/>
            <p:cNvSpPr/>
            <p:nvPr/>
          </p:nvSpPr>
          <p:spPr>
            <a:xfrm>
              <a:off x="0" y="0"/>
              <a:ext cx="3524758" cy="3524758"/>
            </a:xfrm>
            <a:custGeom>
              <a:avLst/>
              <a:gdLst/>
              <a:ahLst/>
              <a:cxnLst/>
              <a:rect l="l" t="t" r="r" b="b"/>
              <a:pathLst>
                <a:path w="3524758" h="3524758">
                  <a:moveTo>
                    <a:pt x="0" y="1762379"/>
                  </a:moveTo>
                  <a:lnTo>
                    <a:pt x="1762379" y="0"/>
                  </a:lnTo>
                  <a:lnTo>
                    <a:pt x="3524758" y="1762379"/>
                  </a:lnTo>
                  <a:lnTo>
                    <a:pt x="1762379" y="3524758"/>
                  </a:lnTo>
                  <a:close/>
                </a:path>
              </a:pathLst>
            </a:custGeom>
            <a:solidFill>
              <a:srgbClr val="E72929"/>
            </a:solidFill>
          </p:spPr>
          <p:txBody>
            <a:bodyPr/>
            <a:lstStyle/>
            <a:p>
              <a:endParaRPr lang="fr-FR"/>
            </a:p>
          </p:txBody>
        </p:sp>
      </p:grpSp>
      <p:grpSp>
        <p:nvGrpSpPr>
          <p:cNvPr id="10" name="Group 10"/>
          <p:cNvGrpSpPr/>
          <p:nvPr/>
        </p:nvGrpSpPr>
        <p:grpSpPr>
          <a:xfrm>
            <a:off x="0" y="519746"/>
            <a:ext cx="9144000" cy="1165718"/>
            <a:chOff x="0" y="0"/>
            <a:chExt cx="12192000" cy="1554290"/>
          </a:xfrm>
        </p:grpSpPr>
        <p:sp>
          <p:nvSpPr>
            <p:cNvPr id="11" name="Freeform 11"/>
            <p:cNvSpPr/>
            <p:nvPr/>
          </p:nvSpPr>
          <p:spPr>
            <a:xfrm>
              <a:off x="0" y="0"/>
              <a:ext cx="12192000" cy="1554226"/>
            </a:xfrm>
            <a:custGeom>
              <a:avLst/>
              <a:gdLst/>
              <a:ahLst/>
              <a:cxnLst/>
              <a:rect l="l" t="t" r="r" b="b"/>
              <a:pathLst>
                <a:path w="12192000" h="1554226">
                  <a:moveTo>
                    <a:pt x="0" y="0"/>
                  </a:moveTo>
                  <a:lnTo>
                    <a:pt x="2458720" y="0"/>
                  </a:lnTo>
                  <a:lnTo>
                    <a:pt x="2600960" y="0"/>
                  </a:lnTo>
                  <a:lnTo>
                    <a:pt x="4871720" y="0"/>
                  </a:lnTo>
                  <a:lnTo>
                    <a:pt x="5059680" y="0"/>
                  </a:lnTo>
                  <a:lnTo>
                    <a:pt x="5603367" y="0"/>
                  </a:lnTo>
                  <a:lnTo>
                    <a:pt x="5623560" y="0"/>
                  </a:lnTo>
                  <a:lnTo>
                    <a:pt x="6355207" y="0"/>
                  </a:lnTo>
                  <a:lnTo>
                    <a:pt x="7330440" y="0"/>
                  </a:lnTo>
                  <a:lnTo>
                    <a:pt x="7472680" y="0"/>
                  </a:lnTo>
                  <a:lnTo>
                    <a:pt x="8062087" y="0"/>
                  </a:lnTo>
                  <a:lnTo>
                    <a:pt x="8082280" y="0"/>
                  </a:lnTo>
                  <a:lnTo>
                    <a:pt x="8204327" y="0"/>
                  </a:lnTo>
                  <a:lnTo>
                    <a:pt x="8224520" y="0"/>
                  </a:lnTo>
                  <a:lnTo>
                    <a:pt x="8813927" y="0"/>
                  </a:lnTo>
                  <a:lnTo>
                    <a:pt x="8956167" y="0"/>
                  </a:lnTo>
                  <a:lnTo>
                    <a:pt x="9931400" y="0"/>
                  </a:lnTo>
                  <a:lnTo>
                    <a:pt x="10663047" y="0"/>
                  </a:lnTo>
                  <a:lnTo>
                    <a:pt x="10683240" y="0"/>
                  </a:lnTo>
                  <a:lnTo>
                    <a:pt x="11414887" y="0"/>
                  </a:lnTo>
                  <a:lnTo>
                    <a:pt x="12192000" y="777113"/>
                  </a:lnTo>
                  <a:lnTo>
                    <a:pt x="11414887" y="1554226"/>
                  </a:lnTo>
                  <a:lnTo>
                    <a:pt x="10683240" y="1554226"/>
                  </a:lnTo>
                  <a:lnTo>
                    <a:pt x="10663047" y="1554226"/>
                  </a:lnTo>
                  <a:lnTo>
                    <a:pt x="9931400" y="1554226"/>
                  </a:lnTo>
                  <a:lnTo>
                    <a:pt x="8956167" y="1554226"/>
                  </a:lnTo>
                  <a:lnTo>
                    <a:pt x="8813927" y="1554226"/>
                  </a:lnTo>
                  <a:lnTo>
                    <a:pt x="8224520" y="1554226"/>
                  </a:lnTo>
                  <a:lnTo>
                    <a:pt x="8204326" y="1554226"/>
                  </a:lnTo>
                  <a:lnTo>
                    <a:pt x="8082280" y="1554226"/>
                  </a:lnTo>
                  <a:lnTo>
                    <a:pt x="8062087" y="1554226"/>
                  </a:lnTo>
                  <a:lnTo>
                    <a:pt x="7472680" y="1554226"/>
                  </a:lnTo>
                  <a:lnTo>
                    <a:pt x="7330440" y="1554226"/>
                  </a:lnTo>
                  <a:lnTo>
                    <a:pt x="6355207" y="1554226"/>
                  </a:lnTo>
                  <a:lnTo>
                    <a:pt x="5623560" y="1554226"/>
                  </a:lnTo>
                  <a:lnTo>
                    <a:pt x="5603367" y="1554226"/>
                  </a:lnTo>
                  <a:lnTo>
                    <a:pt x="5059680" y="1554226"/>
                  </a:lnTo>
                  <a:lnTo>
                    <a:pt x="4871720" y="1554226"/>
                  </a:lnTo>
                  <a:lnTo>
                    <a:pt x="2600960" y="1554226"/>
                  </a:lnTo>
                  <a:lnTo>
                    <a:pt x="2458720" y="1554226"/>
                  </a:lnTo>
                  <a:lnTo>
                    <a:pt x="0" y="1554226"/>
                  </a:lnTo>
                  <a:close/>
                </a:path>
              </a:pathLst>
            </a:custGeom>
            <a:solidFill>
              <a:srgbClr val="DDDDDD"/>
            </a:solidFill>
          </p:spPr>
          <p:txBody>
            <a:bodyPr/>
            <a:lstStyle/>
            <a:p>
              <a:endParaRPr lang="fr-FR"/>
            </a:p>
          </p:txBody>
        </p:sp>
      </p:grpSp>
      <p:grpSp>
        <p:nvGrpSpPr>
          <p:cNvPr id="12" name="Group 12"/>
          <p:cNvGrpSpPr/>
          <p:nvPr/>
        </p:nvGrpSpPr>
        <p:grpSpPr>
          <a:xfrm>
            <a:off x="0" y="519746"/>
            <a:ext cx="936307" cy="1165718"/>
            <a:chOff x="0" y="0"/>
            <a:chExt cx="1248410" cy="1554290"/>
          </a:xfrm>
        </p:grpSpPr>
        <p:sp>
          <p:nvSpPr>
            <p:cNvPr id="13" name="Freeform 13"/>
            <p:cNvSpPr/>
            <p:nvPr/>
          </p:nvSpPr>
          <p:spPr>
            <a:xfrm>
              <a:off x="0" y="0"/>
              <a:ext cx="1248410" cy="1554353"/>
            </a:xfrm>
            <a:custGeom>
              <a:avLst/>
              <a:gdLst/>
              <a:ahLst/>
              <a:cxnLst/>
              <a:rect l="l" t="t" r="r" b="b"/>
              <a:pathLst>
                <a:path w="1248410" h="1554353">
                  <a:moveTo>
                    <a:pt x="0" y="0"/>
                  </a:moveTo>
                  <a:lnTo>
                    <a:pt x="471297" y="0"/>
                  </a:lnTo>
                  <a:lnTo>
                    <a:pt x="1248410" y="777113"/>
                  </a:lnTo>
                  <a:lnTo>
                    <a:pt x="471297" y="1554353"/>
                  </a:lnTo>
                  <a:lnTo>
                    <a:pt x="0" y="1554353"/>
                  </a:lnTo>
                  <a:lnTo>
                    <a:pt x="0" y="0"/>
                  </a:lnTo>
                  <a:close/>
                </a:path>
              </a:pathLst>
            </a:custGeom>
            <a:solidFill>
              <a:srgbClr val="E72929"/>
            </a:solidFill>
          </p:spPr>
          <p:txBody>
            <a:bodyPr/>
            <a:lstStyle/>
            <a:p>
              <a:endParaRPr lang="fr-FR"/>
            </a:p>
          </p:txBody>
        </p:sp>
      </p:grpSp>
      <p:sp>
        <p:nvSpPr>
          <p:cNvPr id="14" name="Freeform 14"/>
          <p:cNvSpPr/>
          <p:nvPr/>
        </p:nvSpPr>
        <p:spPr>
          <a:xfrm>
            <a:off x="10141548" y="5441956"/>
            <a:ext cx="961121" cy="955879"/>
          </a:xfrm>
          <a:custGeom>
            <a:avLst/>
            <a:gdLst/>
            <a:ahLst/>
            <a:cxnLst/>
            <a:rect l="l" t="t" r="r" b="b"/>
            <a:pathLst>
              <a:path w="961121" h="955879">
                <a:moveTo>
                  <a:pt x="0" y="0"/>
                </a:moveTo>
                <a:lnTo>
                  <a:pt x="961122" y="0"/>
                </a:lnTo>
                <a:lnTo>
                  <a:pt x="961122" y="955879"/>
                </a:lnTo>
                <a:lnTo>
                  <a:pt x="0" y="95587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15" name="Freeform 15"/>
          <p:cNvSpPr/>
          <p:nvPr/>
        </p:nvSpPr>
        <p:spPr>
          <a:xfrm>
            <a:off x="7187952" y="5598294"/>
            <a:ext cx="955879" cy="955879"/>
          </a:xfrm>
          <a:custGeom>
            <a:avLst/>
            <a:gdLst/>
            <a:ahLst/>
            <a:cxnLst/>
            <a:rect l="l" t="t" r="r" b="b"/>
            <a:pathLst>
              <a:path w="955879" h="955879">
                <a:moveTo>
                  <a:pt x="0" y="0"/>
                </a:moveTo>
                <a:lnTo>
                  <a:pt x="955878" y="0"/>
                </a:lnTo>
                <a:lnTo>
                  <a:pt x="955878" y="955878"/>
                </a:lnTo>
                <a:lnTo>
                  <a:pt x="0" y="955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r-FR"/>
          </a:p>
        </p:txBody>
      </p:sp>
      <p:sp>
        <p:nvSpPr>
          <p:cNvPr id="16" name="Freeform 16"/>
          <p:cNvSpPr/>
          <p:nvPr/>
        </p:nvSpPr>
        <p:spPr>
          <a:xfrm>
            <a:off x="8683440" y="7076403"/>
            <a:ext cx="921120" cy="955879"/>
          </a:xfrm>
          <a:custGeom>
            <a:avLst/>
            <a:gdLst/>
            <a:ahLst/>
            <a:cxnLst/>
            <a:rect l="l" t="t" r="r" b="b"/>
            <a:pathLst>
              <a:path w="921120" h="955879">
                <a:moveTo>
                  <a:pt x="0" y="0"/>
                </a:moveTo>
                <a:lnTo>
                  <a:pt x="921120" y="0"/>
                </a:lnTo>
                <a:lnTo>
                  <a:pt x="921120" y="955878"/>
                </a:lnTo>
                <a:lnTo>
                  <a:pt x="0" y="955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7" name="Freeform 17"/>
          <p:cNvSpPr/>
          <p:nvPr/>
        </p:nvSpPr>
        <p:spPr>
          <a:xfrm>
            <a:off x="8797277" y="4041979"/>
            <a:ext cx="693447" cy="955879"/>
          </a:xfrm>
          <a:custGeom>
            <a:avLst/>
            <a:gdLst/>
            <a:ahLst/>
            <a:cxnLst/>
            <a:rect l="l" t="t" r="r" b="b"/>
            <a:pathLst>
              <a:path w="693447" h="955879">
                <a:moveTo>
                  <a:pt x="0" y="0"/>
                </a:moveTo>
                <a:lnTo>
                  <a:pt x="693447" y="0"/>
                </a:lnTo>
                <a:lnTo>
                  <a:pt x="693447" y="955879"/>
                </a:lnTo>
                <a:lnTo>
                  <a:pt x="0" y="95587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8" name="TextBox 18"/>
          <p:cNvSpPr txBox="1"/>
          <p:nvPr/>
        </p:nvSpPr>
        <p:spPr>
          <a:xfrm>
            <a:off x="312333" y="1856669"/>
            <a:ext cx="5886918" cy="923330"/>
          </a:xfrm>
          <a:prstGeom prst="rect">
            <a:avLst/>
          </a:prstGeom>
        </p:spPr>
        <p:txBody>
          <a:bodyPr wrap="square" lIns="0" tIns="0" rIns="0" bIns="0" rtlCol="0" anchor="t">
            <a:spAutoFit/>
          </a:bodyPr>
          <a:lstStyle/>
          <a:p>
            <a:pPr algn="ctr">
              <a:lnSpc>
                <a:spcPts val="3600"/>
              </a:lnSpc>
            </a:pPr>
            <a:r>
              <a:rPr lang="fr-FR" sz="3000" b="1" dirty="0">
                <a:solidFill>
                  <a:srgbClr val="E72929"/>
                </a:solidFill>
                <a:latin typeface="Futura Ultra-Bold"/>
              </a:rPr>
              <a:t>Axe 1 – Éducation</a:t>
            </a:r>
          </a:p>
          <a:p>
            <a:pPr algn="ctr">
              <a:lnSpc>
                <a:spcPts val="3600"/>
              </a:lnSpc>
            </a:pPr>
            <a:endParaRPr lang="en-US" sz="3000" b="1" dirty="0">
              <a:solidFill>
                <a:srgbClr val="E72929"/>
              </a:solidFill>
              <a:latin typeface="Futura Ultra-Bold"/>
              <a:ea typeface="Futura Ultra-Bold"/>
              <a:cs typeface="Futura Ultra-Bold"/>
              <a:sym typeface="Futura Ultra-Bold"/>
            </a:endParaRPr>
          </a:p>
        </p:txBody>
      </p:sp>
      <p:sp>
        <p:nvSpPr>
          <p:cNvPr id="19" name="TextBox 19"/>
          <p:cNvSpPr txBox="1"/>
          <p:nvPr/>
        </p:nvSpPr>
        <p:spPr>
          <a:xfrm>
            <a:off x="685799" y="2824381"/>
            <a:ext cx="5311429" cy="7324441"/>
          </a:xfrm>
          <a:prstGeom prst="rect">
            <a:avLst/>
          </a:prstGeom>
        </p:spPr>
        <p:txBody>
          <a:bodyPr wrap="square" lIns="0" tIns="0" rIns="0" bIns="0" rtlCol="0" anchor="t">
            <a:spAutoFit/>
          </a:bodyPr>
          <a:lstStyle/>
          <a:p>
            <a:pPr algn="just">
              <a:lnSpc>
                <a:spcPts val="3240"/>
              </a:lnSpc>
            </a:pPr>
            <a:r>
              <a:rPr lang="fr-FR" kern="150" dirty="0">
                <a:latin typeface="Futura" panose="020B0604020202020204" charset="0"/>
                <a:cs typeface="Futura Bold" panose="020B0604020202020204" charset="0"/>
              </a:rPr>
              <a:t>Objectif : Renforcer l'accès à une éducation de qualité pour les jeunes, particulièrement dans les zones défavorisées.</a:t>
            </a:r>
          </a:p>
          <a:p>
            <a:pPr algn="just">
              <a:lnSpc>
                <a:spcPts val="3240"/>
              </a:lnSpc>
            </a:pPr>
            <a:r>
              <a:rPr lang="fr-FR" kern="150" dirty="0">
                <a:latin typeface="Futura" panose="020B0604020202020204" charset="0"/>
                <a:cs typeface="Futura Bold" panose="020B0604020202020204" charset="0"/>
              </a:rPr>
              <a:t>Actions clés :</a:t>
            </a:r>
          </a:p>
          <a:p>
            <a:pPr algn="just">
              <a:lnSpc>
                <a:spcPts val="3240"/>
              </a:lnSpc>
            </a:pPr>
            <a:r>
              <a:rPr lang="fr-FR" kern="150" dirty="0">
                <a:latin typeface="Futura" panose="020B0604020202020204" charset="0"/>
                <a:cs typeface="Futura Bold" panose="020B0604020202020204" charset="0"/>
              </a:rPr>
              <a:t>• Construction et rénovation d’écoles primaires et secondaires</a:t>
            </a:r>
          </a:p>
          <a:p>
            <a:pPr algn="just">
              <a:lnSpc>
                <a:spcPts val="3240"/>
              </a:lnSpc>
            </a:pPr>
            <a:r>
              <a:rPr lang="fr-FR" kern="150" dirty="0">
                <a:latin typeface="Futura" panose="020B0604020202020204" charset="0"/>
                <a:cs typeface="Futura Bold" panose="020B0604020202020204" charset="0"/>
              </a:rPr>
              <a:t>• Attribution de bourses scolaires et universitaires</a:t>
            </a:r>
          </a:p>
          <a:p>
            <a:pPr algn="just">
              <a:lnSpc>
                <a:spcPts val="3240"/>
              </a:lnSpc>
            </a:pPr>
            <a:r>
              <a:rPr lang="fr-FR" kern="150" dirty="0">
                <a:latin typeface="Futura" panose="020B0604020202020204" charset="0"/>
                <a:cs typeface="Futura Bold" panose="020B0604020202020204" charset="0"/>
              </a:rPr>
              <a:t>• Soutien aux centres de formation technique liés à l’industrie pétrolière et à la transition énergétique</a:t>
            </a:r>
          </a:p>
          <a:p>
            <a:pPr algn="just">
              <a:lnSpc>
                <a:spcPts val="3240"/>
              </a:lnSpc>
            </a:pPr>
            <a:r>
              <a:rPr lang="fr-FR" kern="150" dirty="0">
                <a:latin typeface="Futura" panose="020B0604020202020204" charset="0"/>
                <a:cs typeface="Futura Bold" panose="020B0604020202020204" charset="0"/>
              </a:rPr>
              <a:t>• Programmes de mentorat, orientation professionnelle et leadership</a:t>
            </a:r>
          </a:p>
          <a:p>
            <a:pPr algn="just">
              <a:lnSpc>
                <a:spcPts val="3240"/>
              </a:lnSpc>
            </a:pPr>
            <a:r>
              <a:rPr lang="fr-FR" kern="150" dirty="0">
                <a:latin typeface="Futura" panose="020B0604020202020204" charset="0"/>
                <a:cs typeface="Futura Bold" panose="020B0604020202020204" charset="0"/>
              </a:rPr>
              <a:t>• Partenariats avec des universités pour des projets de recherche appliquée.</a:t>
            </a:r>
          </a:p>
          <a:p>
            <a:pPr algn="just">
              <a:lnSpc>
                <a:spcPts val="3240"/>
              </a:lnSpc>
            </a:pPr>
            <a:r>
              <a:rPr lang="fr-FR" kern="150" dirty="0">
                <a:latin typeface="Futura" panose="020B0604020202020204" charset="0"/>
                <a:cs typeface="Futura Bold" panose="020B0604020202020204" charset="0"/>
              </a:rPr>
              <a:t>Indicateurs :</a:t>
            </a:r>
          </a:p>
          <a:p>
            <a:pPr algn="just">
              <a:lnSpc>
                <a:spcPts val="3240"/>
              </a:lnSpc>
            </a:pPr>
            <a:r>
              <a:rPr lang="fr-FR" kern="150" dirty="0">
                <a:latin typeface="Futura" panose="020B0604020202020204" charset="0"/>
                <a:cs typeface="Futura Bold" panose="020B0604020202020204" charset="0"/>
              </a:rPr>
              <a:t>• Nombre d’établissements soutenus</a:t>
            </a:r>
          </a:p>
          <a:p>
            <a:pPr algn="just">
              <a:lnSpc>
                <a:spcPts val="3240"/>
              </a:lnSpc>
            </a:pPr>
            <a:r>
              <a:rPr lang="fr-FR" kern="150" dirty="0">
                <a:latin typeface="Futura" panose="020B0604020202020204" charset="0"/>
                <a:cs typeface="Futura Bold" panose="020B0604020202020204" charset="0"/>
              </a:rPr>
              <a:t>• Taux de réussite des élèves bénéficiaires</a:t>
            </a:r>
          </a:p>
          <a:p>
            <a:pPr algn="just">
              <a:lnSpc>
                <a:spcPts val="3240"/>
              </a:lnSpc>
            </a:pPr>
            <a:r>
              <a:rPr lang="fr-FR" kern="150" dirty="0">
                <a:latin typeface="Futura" panose="020B0604020202020204" charset="0"/>
                <a:cs typeface="Futura Bold" panose="020B0604020202020204" charset="0"/>
              </a:rPr>
              <a:t>• Nombre de jeunes formés ou encadrés.</a:t>
            </a:r>
          </a:p>
          <a:p>
            <a:pPr algn="ctr">
              <a:lnSpc>
                <a:spcPts val="3240"/>
              </a:lnSpc>
            </a:pPr>
            <a:endParaRPr lang="en-US" sz="1800" dirty="0">
              <a:solidFill>
                <a:srgbClr val="000000"/>
              </a:solidFill>
              <a:latin typeface="Futura"/>
              <a:ea typeface="Futura"/>
              <a:cs typeface="Futura"/>
              <a:sym typeface="Futura"/>
            </a:endParaRPr>
          </a:p>
        </p:txBody>
      </p:sp>
      <p:sp>
        <p:nvSpPr>
          <p:cNvPr id="22" name="TextBox 22"/>
          <p:cNvSpPr txBox="1"/>
          <p:nvPr/>
        </p:nvSpPr>
        <p:spPr>
          <a:xfrm>
            <a:off x="12290772" y="1625836"/>
            <a:ext cx="4931949" cy="1384995"/>
          </a:xfrm>
          <a:prstGeom prst="rect">
            <a:avLst/>
          </a:prstGeom>
        </p:spPr>
        <p:txBody>
          <a:bodyPr lIns="0" tIns="0" rIns="0" bIns="0" rtlCol="0" anchor="t">
            <a:spAutoFit/>
          </a:bodyPr>
          <a:lstStyle/>
          <a:p>
            <a:pPr algn="ctr">
              <a:lnSpc>
                <a:spcPts val="3600"/>
              </a:lnSpc>
            </a:pPr>
            <a:r>
              <a:rPr lang="fr-FR" sz="3000" b="1" dirty="0">
                <a:solidFill>
                  <a:srgbClr val="E72929"/>
                </a:solidFill>
                <a:latin typeface="Futura Ultra-Bold"/>
              </a:rPr>
              <a:t>Axe 2 – Développement communautaire</a:t>
            </a:r>
          </a:p>
          <a:p>
            <a:pPr algn="ctr">
              <a:lnSpc>
                <a:spcPts val="3600"/>
              </a:lnSpc>
            </a:pPr>
            <a:r>
              <a:rPr lang="en-US" sz="3000" b="1" dirty="0">
                <a:solidFill>
                  <a:srgbClr val="E72929"/>
                </a:solidFill>
                <a:latin typeface="Futura Ultra-Bold"/>
                <a:ea typeface="Futura Ultra-Bold"/>
                <a:cs typeface="Futura Ultra-Bold"/>
                <a:sym typeface="Futura Ultra-Bold"/>
              </a:rPr>
              <a:t> </a:t>
            </a:r>
          </a:p>
        </p:txBody>
      </p:sp>
      <p:sp>
        <p:nvSpPr>
          <p:cNvPr id="26" name="TextBox 26"/>
          <p:cNvSpPr txBox="1"/>
          <p:nvPr/>
        </p:nvSpPr>
        <p:spPr>
          <a:xfrm>
            <a:off x="1028700" y="663374"/>
            <a:ext cx="7581900" cy="1102866"/>
          </a:xfrm>
          <a:prstGeom prst="rect">
            <a:avLst/>
          </a:prstGeom>
        </p:spPr>
        <p:txBody>
          <a:bodyPr wrap="square" lIns="0" tIns="0" rIns="0" bIns="0" rtlCol="0" anchor="t">
            <a:spAutoFit/>
          </a:bodyPr>
          <a:lstStyle/>
          <a:p>
            <a:pPr>
              <a:lnSpc>
                <a:spcPts val="4320"/>
              </a:lnSpc>
            </a:pPr>
            <a:r>
              <a:rPr lang="fr-FR" sz="3600" b="1" dirty="0">
                <a:solidFill>
                  <a:srgbClr val="000000"/>
                </a:solidFill>
                <a:latin typeface="Futura Ultra-Bold"/>
              </a:rPr>
              <a:t>Axes Stratégiques 2026-2031</a:t>
            </a:r>
          </a:p>
          <a:p>
            <a:pPr algn="l">
              <a:lnSpc>
                <a:spcPts val="4320"/>
              </a:lnSpc>
            </a:pPr>
            <a:endParaRPr lang="en-US" sz="3600" b="1" dirty="0">
              <a:solidFill>
                <a:srgbClr val="000000"/>
              </a:solidFill>
              <a:latin typeface="Futura Ultra-Bold"/>
              <a:ea typeface="Futura Ultra-Bold"/>
              <a:cs typeface="Futura Ultra-Bold"/>
              <a:sym typeface="Futura Ultra-Bold"/>
            </a:endParaRPr>
          </a:p>
        </p:txBody>
      </p:sp>
      <p:sp>
        <p:nvSpPr>
          <p:cNvPr id="28" name="ZoneTexte 27">
            <a:extLst>
              <a:ext uri="{FF2B5EF4-FFF2-40B4-BE49-F238E27FC236}">
                <a16:creationId xmlns:a16="http://schemas.microsoft.com/office/drawing/2014/main" id="{2E25F4DB-F845-FDA6-CA6D-D2E713ACECE3}"/>
              </a:ext>
            </a:extLst>
          </p:cNvPr>
          <p:cNvSpPr txBox="1"/>
          <p:nvPr/>
        </p:nvSpPr>
        <p:spPr>
          <a:xfrm>
            <a:off x="12751332" y="3280924"/>
            <a:ext cx="4442858" cy="5752344"/>
          </a:xfrm>
          <a:prstGeom prst="rect">
            <a:avLst/>
          </a:prstGeom>
          <a:noFill/>
        </p:spPr>
        <p:txBody>
          <a:bodyPr wrap="square">
            <a:spAutoFit/>
          </a:bodyPr>
          <a:lstStyle/>
          <a:p>
            <a:pPr algn="just">
              <a:lnSpc>
                <a:spcPct val="115000"/>
              </a:lnSpc>
              <a:spcAft>
                <a:spcPts val="800"/>
              </a:spcAft>
              <a:buNone/>
            </a:pPr>
            <a:r>
              <a:rPr lang="fr-FR" sz="1800" kern="150" dirty="0">
                <a:effectLst/>
                <a:latin typeface="Futura "/>
                <a:ea typeface="Aptos" panose="020B0004020202020204" pitchFamily="34" charset="0"/>
                <a:cs typeface="Times New Roman" panose="02020603050405020304" pitchFamily="18" charset="0"/>
              </a:rPr>
              <a:t>Objectif : Améliorer les conditions de vie des communautés locales, notamment celles situées autour du site de raffinage.</a:t>
            </a:r>
          </a:p>
          <a:p>
            <a:pPr algn="just">
              <a:lnSpc>
                <a:spcPct val="115000"/>
              </a:lnSpc>
              <a:spcAft>
                <a:spcPts val="800"/>
              </a:spcAft>
              <a:buNone/>
            </a:pPr>
            <a:r>
              <a:rPr lang="fr-FR" sz="1800" kern="150" dirty="0">
                <a:effectLst/>
                <a:latin typeface="Futura "/>
                <a:ea typeface="Aptos" panose="020B0004020202020204" pitchFamily="34" charset="0"/>
                <a:cs typeface="Times New Roman" panose="02020603050405020304" pitchFamily="18" charset="0"/>
              </a:rPr>
              <a:t>Actions clés :</a:t>
            </a:r>
          </a:p>
          <a:p>
            <a:pPr algn="just">
              <a:lnSpc>
                <a:spcPct val="115000"/>
              </a:lnSpc>
              <a:spcAft>
                <a:spcPts val="800"/>
              </a:spcAft>
              <a:buNone/>
            </a:pPr>
            <a:r>
              <a:rPr lang="fr-FR" sz="1800" kern="150" dirty="0">
                <a:effectLst/>
                <a:latin typeface="Futura "/>
                <a:ea typeface="Aptos" panose="020B0004020202020204" pitchFamily="34" charset="0"/>
                <a:cs typeface="Times New Roman" panose="02020603050405020304" pitchFamily="18" charset="0"/>
              </a:rPr>
              <a:t>• Financement d’infrastructures de base (eau potable, santé et éducation)</a:t>
            </a:r>
          </a:p>
          <a:p>
            <a:pPr algn="just">
              <a:lnSpc>
                <a:spcPct val="115000"/>
              </a:lnSpc>
              <a:spcAft>
                <a:spcPts val="800"/>
              </a:spcAft>
              <a:buNone/>
            </a:pPr>
            <a:r>
              <a:rPr lang="fr-FR" sz="1800" kern="150" dirty="0">
                <a:effectLst/>
                <a:latin typeface="Futura "/>
                <a:ea typeface="Aptos" panose="020B0004020202020204" pitchFamily="34" charset="0"/>
                <a:cs typeface="Times New Roman" panose="02020603050405020304" pitchFamily="18" charset="0"/>
              </a:rPr>
              <a:t>• Campagnes de dépistage (hypertension, diabète, cancers)</a:t>
            </a:r>
          </a:p>
          <a:p>
            <a:pPr algn="just">
              <a:lnSpc>
                <a:spcPct val="115000"/>
              </a:lnSpc>
              <a:spcAft>
                <a:spcPts val="800"/>
              </a:spcAft>
              <a:buNone/>
            </a:pPr>
            <a:r>
              <a:rPr lang="fr-FR" sz="1800" kern="150" dirty="0">
                <a:effectLst/>
                <a:latin typeface="Futura "/>
                <a:ea typeface="Aptos" panose="020B0004020202020204" pitchFamily="34" charset="0"/>
                <a:cs typeface="Times New Roman" panose="02020603050405020304" pitchFamily="18" charset="0"/>
              </a:rPr>
              <a:t>• Soutien psychologique et formations en santé mentale</a:t>
            </a:r>
          </a:p>
          <a:p>
            <a:pPr algn="just">
              <a:lnSpc>
                <a:spcPct val="115000"/>
              </a:lnSpc>
              <a:spcAft>
                <a:spcPts val="800"/>
              </a:spcAft>
              <a:buNone/>
            </a:pPr>
            <a:r>
              <a:rPr lang="fr-FR" sz="1800" kern="150" dirty="0">
                <a:effectLst/>
                <a:latin typeface="Futura "/>
                <a:ea typeface="Aptos" panose="020B0004020202020204" pitchFamily="34" charset="0"/>
                <a:cs typeface="Times New Roman" panose="02020603050405020304" pitchFamily="18" charset="0"/>
              </a:rPr>
              <a:t>• Lutte contre la malnutrition infantile.</a:t>
            </a:r>
          </a:p>
          <a:p>
            <a:pPr algn="just">
              <a:lnSpc>
                <a:spcPct val="115000"/>
              </a:lnSpc>
              <a:spcAft>
                <a:spcPts val="800"/>
              </a:spcAft>
              <a:buNone/>
            </a:pPr>
            <a:r>
              <a:rPr lang="fr-FR" sz="1800" kern="150" dirty="0">
                <a:effectLst/>
                <a:latin typeface="Futura "/>
                <a:ea typeface="Aptos" panose="020B0004020202020204" pitchFamily="34" charset="0"/>
                <a:cs typeface="Times New Roman" panose="02020603050405020304" pitchFamily="18" charset="0"/>
              </a:rPr>
              <a:t>Indicateurs :</a:t>
            </a:r>
          </a:p>
          <a:p>
            <a:pPr algn="just">
              <a:lnSpc>
                <a:spcPct val="115000"/>
              </a:lnSpc>
              <a:spcAft>
                <a:spcPts val="800"/>
              </a:spcAft>
              <a:buNone/>
            </a:pPr>
            <a:r>
              <a:rPr lang="fr-FR" sz="1800" kern="150" dirty="0">
                <a:effectLst/>
                <a:latin typeface="Futura "/>
                <a:ea typeface="Aptos" panose="020B0004020202020204" pitchFamily="34" charset="0"/>
                <a:cs typeface="Times New Roman" panose="02020603050405020304" pitchFamily="18" charset="0"/>
              </a:rPr>
              <a:t>Nombre de patients pris en charge</a:t>
            </a:r>
          </a:p>
          <a:p>
            <a:pPr algn="just">
              <a:lnSpc>
                <a:spcPct val="115000"/>
              </a:lnSpc>
              <a:spcAft>
                <a:spcPts val="800"/>
              </a:spcAft>
              <a:buNone/>
            </a:pPr>
            <a:r>
              <a:rPr lang="fr-FR" sz="1800" kern="150" dirty="0">
                <a:effectLst/>
                <a:latin typeface="Futura "/>
                <a:ea typeface="Aptos" panose="020B0004020202020204" pitchFamily="34" charset="0"/>
                <a:cs typeface="Times New Roman" panose="02020603050405020304" pitchFamily="18" charset="0"/>
              </a:rPr>
              <a:t>Nombre de structures de santé appuyées</a:t>
            </a:r>
          </a:p>
          <a:p>
            <a:pPr>
              <a:buNone/>
            </a:pPr>
            <a:r>
              <a:rPr lang="fr-FR" sz="1800" dirty="0">
                <a:effectLst/>
                <a:latin typeface="Futura "/>
                <a:ea typeface="Aptos" panose="020B0004020202020204" pitchFamily="34" charset="0"/>
                <a:cs typeface="Times New Roman" panose="02020603050405020304" pitchFamily="18" charset="0"/>
              </a:rPr>
              <a:t>Réduction des taux de maladies ciblées</a:t>
            </a:r>
            <a:endParaRPr lang="fr-FR" dirty="0">
              <a:latin typeface="Futura "/>
            </a:endParaRPr>
          </a:p>
        </p:txBody>
      </p:sp>
    </p:spTree>
  </p:cSld>
  <p:clrMapOvr>
    <a:masterClrMapping/>
  </p:clrMapOvr>
</p:sld>
</file>

<file path=ppt/theme/theme1.xml><?xml version="1.0" encoding="utf-8"?>
<a:theme xmlns:a="http://schemas.openxmlformats.org/drawingml/2006/main" name="Office Theme">
  <a:themeElements>
    <a:clrScheme name="SAR theme de couleurs">
      <a:dk1>
        <a:sysClr val="windowText" lastClr="000000"/>
      </a:dk1>
      <a:lt1>
        <a:sysClr val="window" lastClr="FFFFFF"/>
      </a:lt1>
      <a:dk2>
        <a:srgbClr val="7F7F7F"/>
      </a:dk2>
      <a:lt2>
        <a:srgbClr val="F2F2F2"/>
      </a:lt2>
      <a:accent1>
        <a:srgbClr val="C0504D"/>
      </a:accent1>
      <a:accent2>
        <a:srgbClr val="953734"/>
      </a:accent2>
      <a:accent3>
        <a:srgbClr val="3F3F3F"/>
      </a:accent3>
      <a:accent4>
        <a:srgbClr val="FF0000"/>
      </a:accent4>
      <a:accent5>
        <a:srgbClr val="0C0C0C"/>
      </a:accent5>
      <a:accent6>
        <a:srgbClr val="C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212</TotalTime>
  <Words>1858</Words>
  <Application>Microsoft Office PowerPoint</Application>
  <PresentationFormat>Personnalisé</PresentationFormat>
  <Paragraphs>216</Paragraphs>
  <Slides>17</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17</vt:i4>
      </vt:variant>
    </vt:vector>
  </HeadingPairs>
  <TitlesOfParts>
    <vt:vector size="26" baseType="lpstr">
      <vt:lpstr>Calibri</vt:lpstr>
      <vt:lpstr>Futura</vt:lpstr>
      <vt:lpstr>Futura Ultra-Bold</vt:lpstr>
      <vt:lpstr>Symbol</vt:lpstr>
      <vt:lpstr>Aptos</vt:lpstr>
      <vt:lpstr>Futura </vt:lpstr>
      <vt:lpstr>Futura Bold</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 Geometric Classy Work Performance Report Presentation</dc:title>
  <dc:creator>Ousseynou NDIAYE</dc:creator>
  <cp:lastModifiedBy>Fambaye Mbaye Mbacke</cp:lastModifiedBy>
  <cp:revision>4</cp:revision>
  <dcterms:created xsi:type="dcterms:W3CDTF">2006-08-16T00:00:00Z</dcterms:created>
  <dcterms:modified xsi:type="dcterms:W3CDTF">2026-06-17T10:15:14Z</dcterms:modified>
  <dc:identifier>DAGkIVoxGgM</dc:identifier>
</cp:coreProperties>
</file>